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2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6B8F8D-D73D-4CF1-AA77-5AA5A4C953CD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6BF0D0-AA31-4F10-ACFC-48F435C009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D29996-E027-4A20-BB1E-C7EEEEC2DB2C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D29996-E027-4A20-BB1E-C7EEEEC2DB2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819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FD94E64D-9334-4486-B65A-E3DDCD80CB26}" type="slidenum">
              <a:rPr lang="en-US" altLang="zh-CN" smtClean="0"/>
              <a:pPr/>
              <a:t>8</a:t>
            </a:fld>
            <a:endParaRPr lang="en-US" altLang="zh-CN"/>
          </a:p>
        </p:txBody>
      </p:sp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02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229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20482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5547B9-86BF-41ED-B204-9DDFEBA6B98A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5547B9-86BF-41ED-B204-9DDFEBA6B98A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oleObject" Target="../embeddings/oleObject1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gif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34.png"/><Relationship Id="rId12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3.bin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6.bin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3557271" y="1286511"/>
            <a:ext cx="5523865" cy="812266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lvl1pPr marL="0" lvl="0" indent="0" algn="l" defTabSz="68389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695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人教版物理•八年级下 </a:t>
            </a:r>
          </a:p>
        </p:txBody>
      </p:sp>
      <p:sp>
        <p:nvSpPr>
          <p:cNvPr id="2" name="副标题 2"/>
          <p:cNvSpPr txBox="1"/>
          <p:nvPr/>
        </p:nvSpPr>
        <p:spPr>
          <a:xfrm>
            <a:off x="4643438" y="2285998"/>
            <a:ext cx="3015069" cy="49247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cene3d>
              <a:camera prst="orthographicFront"/>
              <a:lightRig rig="threePt" dir="t"/>
            </a:scene3d>
          </a:bodyPr>
          <a:lstStyle>
            <a:lvl1pPr marL="256540" lvl="0" indent="-255905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23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5625" lvl="1" indent="-21336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20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5345" lvl="2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17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96975" lvl="3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9240" lvl="4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1505" lvl="5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3135" lvl="6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65400" lvl="7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07665" lvl="8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" indent="0" algn="ctr">
              <a:buNone/>
            </a:pPr>
            <a:r>
              <a:rPr lang="zh-CN" altLang="en-US" dirty="0" smtClean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第九章 压强</a:t>
            </a:r>
            <a:endParaRPr lang="zh-CN" altLang="en-US" dirty="0"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72000" y="3071816"/>
            <a:ext cx="4312920" cy="5850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en-US" sz="3200" b="1" kern="1200" dirty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</a:rPr>
              <a:t>       </a:t>
            </a:r>
            <a:r>
              <a:rPr lang="en-US" altLang="zh-CN" sz="3200" b="1" kern="1200" dirty="0" smtClean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</a:rPr>
              <a:t>9.1 </a:t>
            </a:r>
            <a:r>
              <a:rPr lang="zh-CN" altLang="en-US" sz="3200" b="1" kern="1200" dirty="0" smtClean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</a:rPr>
              <a:t>压 强</a:t>
            </a:r>
            <a:endParaRPr sz="3200" b="1" kern="1200" dirty="0"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charset="0"/>
              <a:ea typeface="微软雅黑" panose="020B0503020204020204" pitchFamily="34" charset="-122"/>
            </a:endParaRPr>
          </a:p>
        </p:txBody>
      </p:sp>
      <p:pic>
        <p:nvPicPr>
          <p:cNvPr id="7" name="图片 6" descr="牛顿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296028">
            <a:off x="704092" y="1226035"/>
            <a:ext cx="3037163" cy="30371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9-图片-08压力效果的体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7369" y="391121"/>
            <a:ext cx="3204409" cy="266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3" descr="9-图片-09压力效果的体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7466" y="391122"/>
            <a:ext cx="3076575" cy="266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 Box 4"/>
          <p:cNvSpPr txBox="1">
            <a:spLocks noChangeArrowheads="1"/>
          </p:cNvSpPr>
          <p:nvPr/>
        </p:nvSpPr>
        <p:spPr bwMode="auto">
          <a:xfrm>
            <a:off x="1222773" y="3056336"/>
            <a:ext cx="97869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700" dirty="0"/>
              <a:t>思考</a:t>
            </a:r>
            <a:r>
              <a:rPr lang="zh-CN" altLang="en-US" sz="1500" dirty="0"/>
              <a:t>：</a:t>
            </a:r>
          </a:p>
        </p:txBody>
      </p:sp>
      <p:sp>
        <p:nvSpPr>
          <p:cNvPr id="13316" name="Text Box 5"/>
          <p:cNvSpPr txBox="1">
            <a:spLocks noChangeArrowheads="1"/>
          </p:cNvSpPr>
          <p:nvPr/>
        </p:nvSpPr>
        <p:spPr bwMode="auto">
          <a:xfrm>
            <a:off x="2201466" y="3037285"/>
            <a:ext cx="5799534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/>
              <a:t>1</a:t>
            </a:r>
            <a:r>
              <a:rPr lang="zh-CN" altLang="en-US" sz="2400" b="1" dirty="0"/>
              <a:t>、两手指受到的力是否相等？手指感觉为何不同？气球的形变为什么明显不同？</a:t>
            </a:r>
          </a:p>
        </p:txBody>
      </p:sp>
      <p:sp>
        <p:nvSpPr>
          <p:cNvPr id="13317" name="Text Box 6"/>
          <p:cNvSpPr txBox="1">
            <a:spLocks noChangeArrowheads="1"/>
          </p:cNvSpPr>
          <p:nvPr/>
        </p:nvSpPr>
        <p:spPr bwMode="auto">
          <a:xfrm>
            <a:off x="2201466" y="3877866"/>
            <a:ext cx="5447109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/>
              <a:t>2</a:t>
            </a:r>
            <a:r>
              <a:rPr lang="zh-CN" altLang="en-US" sz="2400" b="1" dirty="0"/>
              <a:t>、由此猜想：可能影响压力作用效果的因素有哪些？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04925" y="1289447"/>
            <a:ext cx="1318310" cy="42319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68580" tIns="34290" rIns="68580" bIns="3429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r>
              <a:rPr lang="zh-CN" altLang="en-US" sz="2300" b="1" noProof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提出猜想</a:t>
            </a:r>
          </a:p>
        </p:txBody>
      </p:sp>
      <p:sp>
        <p:nvSpPr>
          <p:cNvPr id="16386" name="TextBox 2"/>
          <p:cNvSpPr txBox="1">
            <a:spLocks noChangeArrowheads="1"/>
          </p:cNvSpPr>
          <p:nvPr/>
        </p:nvSpPr>
        <p:spPr bwMode="auto">
          <a:xfrm>
            <a:off x="3149204" y="1345406"/>
            <a:ext cx="3682739" cy="453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500" b="1" dirty="0">
                <a:latin typeface="黑体" panose="02010609060101010101" pitchFamily="49" charset="-122"/>
                <a:ea typeface="黑体" panose="02010609060101010101" pitchFamily="49" charset="-122"/>
              </a:rPr>
              <a:t>压力的作用效果可能与：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232547" y="2303860"/>
            <a:ext cx="1677383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华文楷体" panose="02010600040101010101" pitchFamily="2" charset="-122"/>
              </a:rPr>
              <a:t>压力大小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201841" y="2283619"/>
            <a:ext cx="1677383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受力面积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08485" y="3480198"/>
            <a:ext cx="1318310" cy="42319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68580" tIns="34290" rIns="68580" bIns="3429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r>
              <a:rPr lang="zh-CN" altLang="en-US" sz="2300" b="1" noProof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设计实验</a:t>
            </a:r>
          </a:p>
        </p:txBody>
      </p:sp>
      <p:pic>
        <p:nvPicPr>
          <p:cNvPr id="11" name="Picture 5" descr="Snap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0048" y="2959895"/>
            <a:ext cx="1558528" cy="1141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0906" y="107156"/>
            <a:ext cx="661988" cy="548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6742510" y="2312194"/>
            <a:ext cx="1411685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300" b="1" dirty="0">
                <a:latin typeface="黑体" panose="02010609060101010101" pitchFamily="49" charset="-122"/>
                <a:ea typeface="黑体" panose="02010609060101010101" pitchFamily="49" charset="-122"/>
              </a:rPr>
              <a:t>有关。</a:t>
            </a:r>
          </a:p>
        </p:txBody>
      </p:sp>
      <p:sp>
        <p:nvSpPr>
          <p:cNvPr id="14345" name="文本框 8"/>
          <p:cNvSpPr txBox="1">
            <a:spLocks noChangeArrowheads="1"/>
          </p:cNvSpPr>
          <p:nvPr/>
        </p:nvSpPr>
        <p:spPr bwMode="auto">
          <a:xfrm>
            <a:off x="1803799" y="1852612"/>
            <a:ext cx="138564" cy="84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00" dirty="0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757489" y="3296841"/>
            <a:ext cx="3437335" cy="777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请同学们根据桌面上的器材，设计本组的实验。</a:t>
            </a:r>
          </a:p>
        </p:txBody>
      </p:sp>
      <p:sp>
        <p:nvSpPr>
          <p:cNvPr id="14347" name="文本框 6"/>
          <p:cNvSpPr txBox="1">
            <a:spLocks noChangeArrowheads="1"/>
          </p:cNvSpPr>
          <p:nvPr/>
        </p:nvSpPr>
        <p:spPr bwMode="auto">
          <a:xfrm>
            <a:off x="1253560" y="525824"/>
            <a:ext cx="4884992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二、压力的作用效果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386" grpId="0"/>
      <p:bldP spid="4" grpId="0"/>
      <p:bldP spid="5" grpId="0"/>
      <p:bldP spid="8" grpId="0" bldLvl="0" animBg="1"/>
      <p:bldP spid="3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2"/>
          <p:cNvSpPr txBox="1">
            <a:spLocks noChangeArrowheads="1"/>
          </p:cNvSpPr>
          <p:nvPr/>
        </p:nvSpPr>
        <p:spPr bwMode="auto">
          <a:xfrm>
            <a:off x="1277541" y="250033"/>
            <a:ext cx="2456442" cy="76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探究一：</a:t>
            </a:r>
          </a:p>
        </p:txBody>
      </p:sp>
      <p:grpSp>
        <p:nvGrpSpPr>
          <p:cNvPr id="2" name="Group 6"/>
          <p:cNvGrpSpPr/>
          <p:nvPr/>
        </p:nvGrpSpPr>
        <p:grpSpPr bwMode="auto">
          <a:xfrm>
            <a:off x="2655095" y="1762125"/>
            <a:ext cx="1403747" cy="648891"/>
            <a:chOff x="521" y="3067"/>
            <a:chExt cx="1225" cy="545"/>
          </a:xfrm>
        </p:grpSpPr>
        <p:sp>
          <p:nvSpPr>
            <p:cNvPr id="15363" name="AutoShape 7"/>
            <p:cNvSpPr>
              <a:spLocks noChangeArrowheads="1"/>
            </p:cNvSpPr>
            <p:nvPr/>
          </p:nvSpPr>
          <p:spPr bwMode="auto">
            <a:xfrm>
              <a:off x="521" y="3158"/>
              <a:ext cx="1225" cy="454"/>
            </a:xfrm>
            <a:prstGeom prst="flowChartProcess">
              <a:avLst/>
            </a:prstGeom>
            <a:pattFill prst="pct50">
              <a:fgClr>
                <a:srgbClr val="000000"/>
              </a:fgClr>
              <a:bgClr>
                <a:schemeClr val="bg1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364" name="AutoShape 8"/>
            <p:cNvSpPr/>
            <p:nvPr/>
          </p:nvSpPr>
          <p:spPr bwMode="auto">
            <a:xfrm rot="-5400000">
              <a:off x="856" y="2720"/>
              <a:ext cx="544" cy="1225"/>
            </a:xfrm>
            <a:prstGeom prst="leftBracket">
              <a:avLst>
                <a:gd name="adj" fmla="val 0"/>
              </a:avLst>
            </a:prstGeom>
            <a:noFill/>
            <a:ln w="38100">
              <a:solidFill>
                <a:srgbClr val="333333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" name="Group 9"/>
          <p:cNvGrpSpPr/>
          <p:nvPr/>
        </p:nvGrpSpPr>
        <p:grpSpPr bwMode="auto">
          <a:xfrm>
            <a:off x="2978945" y="1545431"/>
            <a:ext cx="702469" cy="323850"/>
            <a:chOff x="839" y="2886"/>
            <a:chExt cx="590" cy="272"/>
          </a:xfrm>
        </p:grpSpPr>
        <p:sp>
          <p:nvSpPr>
            <p:cNvPr id="15366" name="Rectangle 10"/>
            <p:cNvSpPr>
              <a:spLocks noChangeArrowheads="1"/>
            </p:cNvSpPr>
            <p:nvPr/>
          </p:nvSpPr>
          <p:spPr bwMode="auto">
            <a:xfrm>
              <a:off x="839" y="2886"/>
              <a:ext cx="590" cy="4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367" name="Rectangle 11"/>
            <p:cNvSpPr>
              <a:spLocks noChangeArrowheads="1"/>
            </p:cNvSpPr>
            <p:nvPr/>
          </p:nvSpPr>
          <p:spPr bwMode="auto">
            <a:xfrm>
              <a:off x="1292" y="2931"/>
              <a:ext cx="46" cy="22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368" name="Rectangle 12"/>
            <p:cNvSpPr>
              <a:spLocks noChangeArrowheads="1"/>
            </p:cNvSpPr>
            <p:nvPr/>
          </p:nvSpPr>
          <p:spPr bwMode="auto">
            <a:xfrm>
              <a:off x="929" y="2931"/>
              <a:ext cx="46" cy="22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" name="Group 13"/>
          <p:cNvGrpSpPr/>
          <p:nvPr/>
        </p:nvGrpSpPr>
        <p:grpSpPr bwMode="auto">
          <a:xfrm>
            <a:off x="5085160" y="1762125"/>
            <a:ext cx="1403747" cy="648891"/>
            <a:chOff x="521" y="3067"/>
            <a:chExt cx="1225" cy="545"/>
          </a:xfrm>
        </p:grpSpPr>
        <p:sp>
          <p:nvSpPr>
            <p:cNvPr id="15370" name="AutoShape 14"/>
            <p:cNvSpPr>
              <a:spLocks noChangeArrowheads="1"/>
            </p:cNvSpPr>
            <p:nvPr/>
          </p:nvSpPr>
          <p:spPr bwMode="auto">
            <a:xfrm>
              <a:off x="521" y="3158"/>
              <a:ext cx="1225" cy="454"/>
            </a:xfrm>
            <a:prstGeom prst="flowChartProcess">
              <a:avLst/>
            </a:prstGeom>
            <a:pattFill prst="pct50">
              <a:fgClr>
                <a:srgbClr val="000000"/>
              </a:fgClr>
              <a:bgClr>
                <a:schemeClr val="bg1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371" name="AutoShape 15"/>
            <p:cNvSpPr/>
            <p:nvPr/>
          </p:nvSpPr>
          <p:spPr bwMode="auto">
            <a:xfrm rot="-5400000">
              <a:off x="856" y="2720"/>
              <a:ext cx="544" cy="1225"/>
            </a:xfrm>
            <a:prstGeom prst="leftBracket">
              <a:avLst>
                <a:gd name="adj" fmla="val 0"/>
              </a:avLst>
            </a:prstGeom>
            <a:noFill/>
            <a:ln w="38100">
              <a:solidFill>
                <a:srgbClr val="333333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" name="Group 16"/>
          <p:cNvGrpSpPr/>
          <p:nvPr/>
        </p:nvGrpSpPr>
        <p:grpSpPr bwMode="auto">
          <a:xfrm>
            <a:off x="5409011" y="1545431"/>
            <a:ext cx="702469" cy="323850"/>
            <a:chOff x="839" y="2886"/>
            <a:chExt cx="590" cy="272"/>
          </a:xfrm>
        </p:grpSpPr>
        <p:sp>
          <p:nvSpPr>
            <p:cNvPr id="15373" name="Rectangle 17"/>
            <p:cNvSpPr>
              <a:spLocks noChangeArrowheads="1"/>
            </p:cNvSpPr>
            <p:nvPr/>
          </p:nvSpPr>
          <p:spPr bwMode="auto">
            <a:xfrm>
              <a:off x="839" y="2886"/>
              <a:ext cx="590" cy="4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374" name="Rectangle 18"/>
            <p:cNvSpPr>
              <a:spLocks noChangeArrowheads="1"/>
            </p:cNvSpPr>
            <p:nvPr/>
          </p:nvSpPr>
          <p:spPr bwMode="auto">
            <a:xfrm>
              <a:off x="1292" y="2931"/>
              <a:ext cx="46" cy="22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375" name="Rectangle 19"/>
            <p:cNvSpPr>
              <a:spLocks noChangeArrowheads="1"/>
            </p:cNvSpPr>
            <p:nvPr/>
          </p:nvSpPr>
          <p:spPr bwMode="auto">
            <a:xfrm>
              <a:off x="929" y="2931"/>
              <a:ext cx="46" cy="22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" name="Group 20"/>
          <p:cNvGrpSpPr/>
          <p:nvPr/>
        </p:nvGrpSpPr>
        <p:grpSpPr bwMode="auto">
          <a:xfrm>
            <a:off x="5624512" y="1168006"/>
            <a:ext cx="365523" cy="477441"/>
            <a:chOff x="1020" y="2558"/>
            <a:chExt cx="307" cy="401"/>
          </a:xfrm>
        </p:grpSpPr>
        <p:grpSp>
          <p:nvGrpSpPr>
            <p:cNvPr id="7" name="Group 21"/>
            <p:cNvGrpSpPr/>
            <p:nvPr/>
          </p:nvGrpSpPr>
          <p:grpSpPr bwMode="auto">
            <a:xfrm>
              <a:off x="1020" y="2558"/>
              <a:ext cx="227" cy="328"/>
              <a:chOff x="1020" y="2558"/>
              <a:chExt cx="227" cy="328"/>
            </a:xfrm>
          </p:grpSpPr>
          <p:sp>
            <p:nvSpPr>
              <p:cNvPr id="15378" name="Rectangle 22"/>
              <p:cNvSpPr>
                <a:spLocks noChangeArrowheads="1"/>
              </p:cNvSpPr>
              <p:nvPr/>
            </p:nvSpPr>
            <p:spPr bwMode="auto">
              <a:xfrm>
                <a:off x="1020" y="2659"/>
                <a:ext cx="227" cy="227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79" name="Rectangle 23"/>
              <p:cNvSpPr>
                <a:spLocks noChangeArrowheads="1"/>
              </p:cNvSpPr>
              <p:nvPr/>
            </p:nvSpPr>
            <p:spPr bwMode="auto">
              <a:xfrm>
                <a:off x="1111" y="2609"/>
                <a:ext cx="46" cy="45"/>
              </a:xfrm>
              <a:prstGeom prst="rect">
                <a:avLst/>
              </a:prstGeom>
              <a:solidFill>
                <a:srgbClr val="000000">
                  <a:alpha val="89803"/>
                </a:srgbClr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80" name="AutoShape 24"/>
              <p:cNvSpPr>
                <a:spLocks noChangeArrowheads="1"/>
              </p:cNvSpPr>
              <p:nvPr/>
            </p:nvSpPr>
            <p:spPr bwMode="auto">
              <a:xfrm rot="-5400000">
                <a:off x="1105" y="2529"/>
                <a:ext cx="46" cy="91"/>
              </a:xfrm>
              <a:prstGeom prst="flowChartDelay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5381" name="Text Box 25"/>
            <p:cNvSpPr txBox="1">
              <a:spLocks noChangeArrowheads="1"/>
            </p:cNvSpPr>
            <p:nvPr/>
          </p:nvSpPr>
          <p:spPr bwMode="auto">
            <a:xfrm>
              <a:off x="1021" y="2649"/>
              <a:ext cx="306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>
                  <a:solidFill>
                    <a:schemeClr val="bg1"/>
                  </a:solidFill>
                </a:rPr>
                <a:t>G</a:t>
              </a:r>
            </a:p>
          </p:txBody>
        </p:sp>
      </p:grpSp>
      <p:grpSp>
        <p:nvGrpSpPr>
          <p:cNvPr id="8" name="Group 26"/>
          <p:cNvGrpSpPr/>
          <p:nvPr/>
        </p:nvGrpSpPr>
        <p:grpSpPr bwMode="auto">
          <a:xfrm>
            <a:off x="5409011" y="1168005"/>
            <a:ext cx="702469" cy="715565"/>
            <a:chOff x="2245" y="1513"/>
            <a:chExt cx="590" cy="601"/>
          </a:xfrm>
        </p:grpSpPr>
        <p:grpSp>
          <p:nvGrpSpPr>
            <p:cNvPr id="9" name="Group 27"/>
            <p:cNvGrpSpPr/>
            <p:nvPr/>
          </p:nvGrpSpPr>
          <p:grpSpPr bwMode="auto">
            <a:xfrm>
              <a:off x="2245" y="1842"/>
              <a:ext cx="590" cy="272"/>
              <a:chOff x="839" y="2886"/>
              <a:chExt cx="590" cy="272"/>
            </a:xfrm>
          </p:grpSpPr>
          <p:sp>
            <p:nvSpPr>
              <p:cNvPr id="15384" name="Rectangle 28"/>
              <p:cNvSpPr>
                <a:spLocks noChangeArrowheads="1"/>
              </p:cNvSpPr>
              <p:nvPr/>
            </p:nvSpPr>
            <p:spPr bwMode="auto">
              <a:xfrm>
                <a:off x="839" y="2886"/>
                <a:ext cx="590" cy="45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85" name="Rectangle 29"/>
              <p:cNvSpPr>
                <a:spLocks noChangeArrowheads="1"/>
              </p:cNvSpPr>
              <p:nvPr/>
            </p:nvSpPr>
            <p:spPr bwMode="auto">
              <a:xfrm>
                <a:off x="1292" y="2931"/>
                <a:ext cx="46" cy="22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86" name="Rectangle 30"/>
              <p:cNvSpPr>
                <a:spLocks noChangeArrowheads="1"/>
              </p:cNvSpPr>
              <p:nvPr/>
            </p:nvSpPr>
            <p:spPr bwMode="auto">
              <a:xfrm>
                <a:off x="929" y="2931"/>
                <a:ext cx="46" cy="22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0" name="Group 31"/>
            <p:cNvGrpSpPr/>
            <p:nvPr/>
          </p:nvGrpSpPr>
          <p:grpSpPr bwMode="auto">
            <a:xfrm>
              <a:off x="2426" y="1513"/>
              <a:ext cx="307" cy="401"/>
              <a:chOff x="1020" y="2558"/>
              <a:chExt cx="307" cy="401"/>
            </a:xfrm>
          </p:grpSpPr>
          <p:grpSp>
            <p:nvGrpSpPr>
              <p:cNvPr id="11" name="Group 32"/>
              <p:cNvGrpSpPr/>
              <p:nvPr/>
            </p:nvGrpSpPr>
            <p:grpSpPr bwMode="auto">
              <a:xfrm>
                <a:off x="1020" y="2558"/>
                <a:ext cx="227" cy="328"/>
                <a:chOff x="1020" y="2558"/>
                <a:chExt cx="227" cy="328"/>
              </a:xfrm>
            </p:grpSpPr>
            <p:sp>
              <p:nvSpPr>
                <p:cNvPr id="15389" name="Rectangle 33"/>
                <p:cNvSpPr>
                  <a:spLocks noChangeArrowheads="1"/>
                </p:cNvSpPr>
                <p:nvPr/>
              </p:nvSpPr>
              <p:spPr bwMode="auto">
                <a:xfrm>
                  <a:off x="1020" y="2659"/>
                  <a:ext cx="227" cy="227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5390" name="Rectangle 34"/>
                <p:cNvSpPr>
                  <a:spLocks noChangeArrowheads="1"/>
                </p:cNvSpPr>
                <p:nvPr/>
              </p:nvSpPr>
              <p:spPr bwMode="auto">
                <a:xfrm>
                  <a:off x="1111" y="2609"/>
                  <a:ext cx="46" cy="45"/>
                </a:xfrm>
                <a:prstGeom prst="rect">
                  <a:avLst/>
                </a:prstGeom>
                <a:solidFill>
                  <a:srgbClr val="000000">
                    <a:alpha val="89803"/>
                  </a:srgbClr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5391" name="AutoShape 35"/>
                <p:cNvSpPr>
                  <a:spLocks noChangeArrowheads="1"/>
                </p:cNvSpPr>
                <p:nvPr/>
              </p:nvSpPr>
              <p:spPr bwMode="auto">
                <a:xfrm rot="-5400000">
                  <a:off x="1105" y="2529"/>
                  <a:ext cx="46" cy="91"/>
                </a:xfrm>
                <a:prstGeom prst="flowChartDelay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15392" name="Text Box 36"/>
              <p:cNvSpPr txBox="1">
                <a:spLocks noChangeArrowheads="1"/>
              </p:cNvSpPr>
              <p:nvPr/>
            </p:nvSpPr>
            <p:spPr bwMode="auto">
              <a:xfrm>
                <a:off x="1021" y="2649"/>
                <a:ext cx="306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b="1">
                    <a:solidFill>
                      <a:schemeClr val="bg1"/>
                    </a:solidFill>
                  </a:rPr>
                  <a:t>G</a:t>
                </a:r>
              </a:p>
            </p:txBody>
          </p:sp>
        </p:grpSp>
      </p:grpSp>
      <p:sp>
        <p:nvSpPr>
          <p:cNvPr id="9253" name="Text Box 37"/>
          <p:cNvSpPr txBox="1">
            <a:spLocks noChangeArrowheads="1"/>
          </p:cNvSpPr>
          <p:nvPr/>
        </p:nvSpPr>
        <p:spPr bwMode="auto">
          <a:xfrm>
            <a:off x="1102043" y="3166111"/>
            <a:ext cx="1876956" cy="76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结论：</a:t>
            </a:r>
          </a:p>
        </p:txBody>
      </p:sp>
      <p:sp>
        <p:nvSpPr>
          <p:cNvPr id="15394" name="Text Box 42"/>
          <p:cNvSpPr txBox="1">
            <a:spLocks noChangeArrowheads="1"/>
          </p:cNvSpPr>
          <p:nvPr/>
        </p:nvSpPr>
        <p:spPr bwMode="auto">
          <a:xfrm>
            <a:off x="3788569" y="357189"/>
            <a:ext cx="2922916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与压力的关系</a:t>
            </a:r>
          </a:p>
        </p:txBody>
      </p:sp>
      <p:sp>
        <p:nvSpPr>
          <p:cNvPr id="9260" name="Text Box 44"/>
          <p:cNvSpPr txBox="1">
            <a:spLocks noChangeArrowheads="1"/>
          </p:cNvSpPr>
          <p:nvPr/>
        </p:nvSpPr>
        <p:spPr bwMode="auto">
          <a:xfrm>
            <a:off x="2708672" y="3165874"/>
            <a:ext cx="5157788" cy="99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受力面积相同时，压力越大，</a:t>
            </a:r>
          </a:p>
          <a:p>
            <a:pPr eaLnBrk="0" hangingPunct="0"/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压力的作用效果越明显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6"/>
                                            </p:cond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0.00046 L 2.77778E-6 0.0257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92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92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92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53" grpId="0"/>
      <p:bldP spid="92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 bwMode="auto">
          <a:xfrm>
            <a:off x="2357439" y="1977630"/>
            <a:ext cx="1403747" cy="648890"/>
            <a:chOff x="521" y="3067"/>
            <a:chExt cx="1225" cy="545"/>
          </a:xfrm>
        </p:grpSpPr>
        <p:sp>
          <p:nvSpPr>
            <p:cNvPr id="16386" name="AutoShape 10"/>
            <p:cNvSpPr>
              <a:spLocks noChangeArrowheads="1"/>
            </p:cNvSpPr>
            <p:nvPr/>
          </p:nvSpPr>
          <p:spPr bwMode="auto">
            <a:xfrm>
              <a:off x="521" y="3158"/>
              <a:ext cx="1225" cy="454"/>
            </a:xfrm>
            <a:prstGeom prst="flowChartProcess">
              <a:avLst/>
            </a:prstGeom>
            <a:pattFill prst="pct50">
              <a:fgClr>
                <a:srgbClr val="000000"/>
              </a:fgClr>
              <a:bgClr>
                <a:schemeClr val="bg1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387" name="AutoShape 11"/>
            <p:cNvSpPr/>
            <p:nvPr/>
          </p:nvSpPr>
          <p:spPr bwMode="auto">
            <a:xfrm rot="-5400000">
              <a:off x="856" y="2720"/>
              <a:ext cx="544" cy="1225"/>
            </a:xfrm>
            <a:prstGeom prst="leftBracket">
              <a:avLst>
                <a:gd name="adj" fmla="val 0"/>
              </a:avLst>
            </a:prstGeom>
            <a:noFill/>
            <a:ln w="38100">
              <a:solidFill>
                <a:srgbClr val="333333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" name="Group 12"/>
          <p:cNvGrpSpPr/>
          <p:nvPr/>
        </p:nvGrpSpPr>
        <p:grpSpPr bwMode="auto">
          <a:xfrm>
            <a:off x="2681289" y="1762125"/>
            <a:ext cx="702469" cy="323850"/>
            <a:chOff x="839" y="2886"/>
            <a:chExt cx="590" cy="272"/>
          </a:xfrm>
        </p:grpSpPr>
        <p:sp>
          <p:nvSpPr>
            <p:cNvPr id="16389" name="Rectangle 13"/>
            <p:cNvSpPr>
              <a:spLocks noChangeArrowheads="1"/>
            </p:cNvSpPr>
            <p:nvPr/>
          </p:nvSpPr>
          <p:spPr bwMode="auto">
            <a:xfrm>
              <a:off x="839" y="2886"/>
              <a:ext cx="590" cy="4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390" name="Rectangle 14"/>
            <p:cNvSpPr>
              <a:spLocks noChangeArrowheads="1"/>
            </p:cNvSpPr>
            <p:nvPr/>
          </p:nvSpPr>
          <p:spPr bwMode="auto">
            <a:xfrm>
              <a:off x="1292" y="2931"/>
              <a:ext cx="46" cy="22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391" name="Rectangle 15"/>
            <p:cNvSpPr>
              <a:spLocks noChangeArrowheads="1"/>
            </p:cNvSpPr>
            <p:nvPr/>
          </p:nvSpPr>
          <p:spPr bwMode="auto">
            <a:xfrm>
              <a:off x="929" y="2931"/>
              <a:ext cx="46" cy="22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" name="Group 16"/>
          <p:cNvGrpSpPr/>
          <p:nvPr/>
        </p:nvGrpSpPr>
        <p:grpSpPr bwMode="auto">
          <a:xfrm>
            <a:off x="2951562" y="1371602"/>
            <a:ext cx="365522" cy="477441"/>
            <a:chOff x="1020" y="2558"/>
            <a:chExt cx="307" cy="401"/>
          </a:xfrm>
        </p:grpSpPr>
        <p:grpSp>
          <p:nvGrpSpPr>
            <p:cNvPr id="5" name="Group 17"/>
            <p:cNvGrpSpPr/>
            <p:nvPr/>
          </p:nvGrpSpPr>
          <p:grpSpPr bwMode="auto">
            <a:xfrm>
              <a:off x="1020" y="2558"/>
              <a:ext cx="227" cy="328"/>
              <a:chOff x="1020" y="2558"/>
              <a:chExt cx="227" cy="328"/>
            </a:xfrm>
          </p:grpSpPr>
          <p:sp>
            <p:nvSpPr>
              <p:cNvPr id="16394" name="Rectangle 18"/>
              <p:cNvSpPr>
                <a:spLocks noChangeArrowheads="1"/>
              </p:cNvSpPr>
              <p:nvPr/>
            </p:nvSpPr>
            <p:spPr bwMode="auto">
              <a:xfrm>
                <a:off x="1020" y="2659"/>
                <a:ext cx="227" cy="227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395" name="Rectangle 19"/>
              <p:cNvSpPr>
                <a:spLocks noChangeArrowheads="1"/>
              </p:cNvSpPr>
              <p:nvPr/>
            </p:nvSpPr>
            <p:spPr bwMode="auto">
              <a:xfrm>
                <a:off x="1111" y="2609"/>
                <a:ext cx="46" cy="45"/>
              </a:xfrm>
              <a:prstGeom prst="rect">
                <a:avLst/>
              </a:prstGeom>
              <a:solidFill>
                <a:srgbClr val="000000">
                  <a:alpha val="89803"/>
                </a:srgbClr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396" name="AutoShape 20"/>
              <p:cNvSpPr>
                <a:spLocks noChangeArrowheads="1"/>
              </p:cNvSpPr>
              <p:nvPr/>
            </p:nvSpPr>
            <p:spPr bwMode="auto">
              <a:xfrm rot="-5400000">
                <a:off x="1105" y="2529"/>
                <a:ext cx="46" cy="91"/>
              </a:xfrm>
              <a:prstGeom prst="flowChartDelay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6397" name="Text Box 21"/>
            <p:cNvSpPr txBox="1">
              <a:spLocks noChangeArrowheads="1"/>
            </p:cNvSpPr>
            <p:nvPr/>
          </p:nvSpPr>
          <p:spPr bwMode="auto">
            <a:xfrm>
              <a:off x="1021" y="2649"/>
              <a:ext cx="306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>
                  <a:solidFill>
                    <a:schemeClr val="tx2"/>
                  </a:solidFill>
                </a:rPr>
                <a:t>G</a:t>
              </a:r>
            </a:p>
          </p:txBody>
        </p:sp>
      </p:grpSp>
      <p:grpSp>
        <p:nvGrpSpPr>
          <p:cNvPr id="6" name="Group 22"/>
          <p:cNvGrpSpPr/>
          <p:nvPr/>
        </p:nvGrpSpPr>
        <p:grpSpPr bwMode="auto">
          <a:xfrm>
            <a:off x="2681289" y="1383506"/>
            <a:ext cx="702469" cy="715566"/>
            <a:chOff x="2245" y="1513"/>
            <a:chExt cx="590" cy="601"/>
          </a:xfrm>
        </p:grpSpPr>
        <p:grpSp>
          <p:nvGrpSpPr>
            <p:cNvPr id="7" name="Group 23"/>
            <p:cNvGrpSpPr/>
            <p:nvPr/>
          </p:nvGrpSpPr>
          <p:grpSpPr bwMode="auto">
            <a:xfrm>
              <a:off x="2245" y="1842"/>
              <a:ext cx="590" cy="272"/>
              <a:chOff x="839" y="2886"/>
              <a:chExt cx="590" cy="272"/>
            </a:xfrm>
          </p:grpSpPr>
          <p:sp>
            <p:nvSpPr>
              <p:cNvPr id="16400" name="Rectangle 24"/>
              <p:cNvSpPr>
                <a:spLocks noChangeArrowheads="1"/>
              </p:cNvSpPr>
              <p:nvPr/>
            </p:nvSpPr>
            <p:spPr bwMode="auto">
              <a:xfrm>
                <a:off x="839" y="2886"/>
                <a:ext cx="590" cy="45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401" name="Rectangle 25"/>
              <p:cNvSpPr>
                <a:spLocks noChangeArrowheads="1"/>
              </p:cNvSpPr>
              <p:nvPr/>
            </p:nvSpPr>
            <p:spPr bwMode="auto">
              <a:xfrm>
                <a:off x="1292" y="2931"/>
                <a:ext cx="46" cy="22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402" name="Rectangle 26"/>
              <p:cNvSpPr>
                <a:spLocks noChangeArrowheads="1"/>
              </p:cNvSpPr>
              <p:nvPr/>
            </p:nvSpPr>
            <p:spPr bwMode="auto">
              <a:xfrm>
                <a:off x="929" y="2931"/>
                <a:ext cx="46" cy="22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8" name="Group 27"/>
            <p:cNvGrpSpPr/>
            <p:nvPr/>
          </p:nvGrpSpPr>
          <p:grpSpPr bwMode="auto">
            <a:xfrm>
              <a:off x="2426" y="1513"/>
              <a:ext cx="307" cy="401"/>
              <a:chOff x="1020" y="2558"/>
              <a:chExt cx="307" cy="401"/>
            </a:xfrm>
          </p:grpSpPr>
          <p:grpSp>
            <p:nvGrpSpPr>
              <p:cNvPr id="9" name="Group 28"/>
              <p:cNvGrpSpPr/>
              <p:nvPr/>
            </p:nvGrpSpPr>
            <p:grpSpPr bwMode="auto">
              <a:xfrm>
                <a:off x="1020" y="2558"/>
                <a:ext cx="227" cy="328"/>
                <a:chOff x="1020" y="2558"/>
                <a:chExt cx="227" cy="328"/>
              </a:xfrm>
            </p:grpSpPr>
            <p:sp>
              <p:nvSpPr>
                <p:cNvPr id="16405" name="Rectangle 29"/>
                <p:cNvSpPr>
                  <a:spLocks noChangeArrowheads="1"/>
                </p:cNvSpPr>
                <p:nvPr/>
              </p:nvSpPr>
              <p:spPr bwMode="auto">
                <a:xfrm>
                  <a:off x="1020" y="2659"/>
                  <a:ext cx="227" cy="227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6406" name="Rectangle 30"/>
                <p:cNvSpPr>
                  <a:spLocks noChangeArrowheads="1"/>
                </p:cNvSpPr>
                <p:nvPr/>
              </p:nvSpPr>
              <p:spPr bwMode="auto">
                <a:xfrm>
                  <a:off x="1111" y="2609"/>
                  <a:ext cx="46" cy="45"/>
                </a:xfrm>
                <a:prstGeom prst="rect">
                  <a:avLst/>
                </a:prstGeom>
                <a:solidFill>
                  <a:srgbClr val="000000">
                    <a:alpha val="89803"/>
                  </a:srgbClr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6407" name="AutoShape 31"/>
                <p:cNvSpPr>
                  <a:spLocks noChangeArrowheads="1"/>
                </p:cNvSpPr>
                <p:nvPr/>
              </p:nvSpPr>
              <p:spPr bwMode="auto">
                <a:xfrm rot="-5400000">
                  <a:off x="1105" y="2529"/>
                  <a:ext cx="46" cy="91"/>
                </a:xfrm>
                <a:prstGeom prst="flowChartDelay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16408" name="Text Box 32"/>
              <p:cNvSpPr txBox="1">
                <a:spLocks noChangeArrowheads="1"/>
              </p:cNvSpPr>
              <p:nvPr/>
            </p:nvSpPr>
            <p:spPr bwMode="auto">
              <a:xfrm>
                <a:off x="1021" y="2649"/>
                <a:ext cx="306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b="1">
                    <a:solidFill>
                      <a:schemeClr val="tx2"/>
                    </a:solidFill>
                  </a:rPr>
                  <a:t>G</a:t>
                </a:r>
              </a:p>
            </p:txBody>
          </p:sp>
        </p:grpSp>
      </p:grpSp>
      <p:grpSp>
        <p:nvGrpSpPr>
          <p:cNvPr id="10" name="Group 33"/>
          <p:cNvGrpSpPr/>
          <p:nvPr/>
        </p:nvGrpSpPr>
        <p:grpSpPr bwMode="auto">
          <a:xfrm>
            <a:off x="4895851" y="1924050"/>
            <a:ext cx="1403747" cy="648891"/>
            <a:chOff x="521" y="3067"/>
            <a:chExt cx="1225" cy="545"/>
          </a:xfrm>
        </p:grpSpPr>
        <p:sp>
          <p:nvSpPr>
            <p:cNvPr id="16410" name="AutoShape 34"/>
            <p:cNvSpPr>
              <a:spLocks noChangeArrowheads="1"/>
            </p:cNvSpPr>
            <p:nvPr/>
          </p:nvSpPr>
          <p:spPr bwMode="auto">
            <a:xfrm>
              <a:off x="521" y="3158"/>
              <a:ext cx="1225" cy="454"/>
            </a:xfrm>
            <a:prstGeom prst="flowChartProcess">
              <a:avLst/>
            </a:prstGeom>
            <a:pattFill prst="pct50">
              <a:fgClr>
                <a:srgbClr val="000000"/>
              </a:fgClr>
              <a:bgClr>
                <a:schemeClr val="bg1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411" name="AutoShape 35"/>
            <p:cNvSpPr/>
            <p:nvPr/>
          </p:nvSpPr>
          <p:spPr bwMode="auto">
            <a:xfrm rot="-5400000">
              <a:off x="856" y="2720"/>
              <a:ext cx="544" cy="1225"/>
            </a:xfrm>
            <a:prstGeom prst="leftBracket">
              <a:avLst>
                <a:gd name="adj" fmla="val 0"/>
              </a:avLst>
            </a:prstGeom>
            <a:noFill/>
            <a:ln w="38100">
              <a:solidFill>
                <a:srgbClr val="333333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" name="Group 36"/>
          <p:cNvGrpSpPr/>
          <p:nvPr/>
        </p:nvGrpSpPr>
        <p:grpSpPr bwMode="auto">
          <a:xfrm flipV="1">
            <a:off x="5328048" y="1762125"/>
            <a:ext cx="702469" cy="323850"/>
            <a:chOff x="839" y="2886"/>
            <a:chExt cx="590" cy="272"/>
          </a:xfrm>
        </p:grpSpPr>
        <p:sp>
          <p:nvSpPr>
            <p:cNvPr id="16413" name="Rectangle 37"/>
            <p:cNvSpPr>
              <a:spLocks noChangeArrowheads="1"/>
            </p:cNvSpPr>
            <p:nvPr/>
          </p:nvSpPr>
          <p:spPr bwMode="auto">
            <a:xfrm>
              <a:off x="839" y="2886"/>
              <a:ext cx="590" cy="4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414" name="Rectangle 38"/>
            <p:cNvSpPr>
              <a:spLocks noChangeArrowheads="1"/>
            </p:cNvSpPr>
            <p:nvPr/>
          </p:nvSpPr>
          <p:spPr bwMode="auto">
            <a:xfrm>
              <a:off x="1292" y="2931"/>
              <a:ext cx="46" cy="22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415" name="Rectangle 39"/>
            <p:cNvSpPr>
              <a:spLocks noChangeArrowheads="1"/>
            </p:cNvSpPr>
            <p:nvPr/>
          </p:nvSpPr>
          <p:spPr bwMode="auto">
            <a:xfrm>
              <a:off x="929" y="2931"/>
              <a:ext cx="46" cy="22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2" name="Group 40"/>
          <p:cNvGrpSpPr/>
          <p:nvPr/>
        </p:nvGrpSpPr>
        <p:grpSpPr bwMode="auto">
          <a:xfrm>
            <a:off x="5543550" y="1653780"/>
            <a:ext cx="365523" cy="477441"/>
            <a:chOff x="1020" y="2558"/>
            <a:chExt cx="307" cy="401"/>
          </a:xfrm>
        </p:grpSpPr>
        <p:grpSp>
          <p:nvGrpSpPr>
            <p:cNvPr id="13" name="Group 41"/>
            <p:cNvGrpSpPr/>
            <p:nvPr/>
          </p:nvGrpSpPr>
          <p:grpSpPr bwMode="auto">
            <a:xfrm>
              <a:off x="1020" y="2558"/>
              <a:ext cx="227" cy="328"/>
              <a:chOff x="1020" y="2558"/>
              <a:chExt cx="227" cy="328"/>
            </a:xfrm>
          </p:grpSpPr>
          <p:sp>
            <p:nvSpPr>
              <p:cNvPr id="16418" name="Rectangle 42"/>
              <p:cNvSpPr>
                <a:spLocks noChangeArrowheads="1"/>
              </p:cNvSpPr>
              <p:nvPr/>
            </p:nvSpPr>
            <p:spPr bwMode="auto">
              <a:xfrm>
                <a:off x="1020" y="2659"/>
                <a:ext cx="227" cy="227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419" name="Rectangle 43"/>
              <p:cNvSpPr>
                <a:spLocks noChangeArrowheads="1"/>
              </p:cNvSpPr>
              <p:nvPr/>
            </p:nvSpPr>
            <p:spPr bwMode="auto">
              <a:xfrm>
                <a:off x="1111" y="2609"/>
                <a:ext cx="46" cy="45"/>
              </a:xfrm>
              <a:prstGeom prst="rect">
                <a:avLst/>
              </a:prstGeom>
              <a:solidFill>
                <a:srgbClr val="000000">
                  <a:alpha val="89803"/>
                </a:srgbClr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420" name="AutoShape 44"/>
              <p:cNvSpPr>
                <a:spLocks noChangeArrowheads="1"/>
              </p:cNvSpPr>
              <p:nvPr/>
            </p:nvSpPr>
            <p:spPr bwMode="auto">
              <a:xfrm rot="-5400000">
                <a:off x="1105" y="2529"/>
                <a:ext cx="46" cy="91"/>
              </a:xfrm>
              <a:prstGeom prst="flowChartDelay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6421" name="Text Box 45"/>
            <p:cNvSpPr txBox="1">
              <a:spLocks noChangeArrowheads="1"/>
            </p:cNvSpPr>
            <p:nvPr/>
          </p:nvSpPr>
          <p:spPr bwMode="auto">
            <a:xfrm>
              <a:off x="1021" y="2649"/>
              <a:ext cx="306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>
                  <a:solidFill>
                    <a:schemeClr val="tx2"/>
                  </a:solidFill>
                </a:rPr>
                <a:t>G</a:t>
              </a:r>
            </a:p>
          </p:txBody>
        </p:sp>
      </p:grpSp>
      <p:grpSp>
        <p:nvGrpSpPr>
          <p:cNvPr id="14" name="Group 46"/>
          <p:cNvGrpSpPr/>
          <p:nvPr/>
        </p:nvGrpSpPr>
        <p:grpSpPr bwMode="auto">
          <a:xfrm>
            <a:off x="5328048" y="1640682"/>
            <a:ext cx="702469" cy="477441"/>
            <a:chOff x="3470" y="1740"/>
            <a:chExt cx="590" cy="401"/>
          </a:xfrm>
        </p:grpSpPr>
        <p:grpSp>
          <p:nvGrpSpPr>
            <p:cNvPr id="15" name="Group 47"/>
            <p:cNvGrpSpPr/>
            <p:nvPr/>
          </p:nvGrpSpPr>
          <p:grpSpPr bwMode="auto">
            <a:xfrm flipV="1">
              <a:off x="3470" y="1842"/>
              <a:ext cx="590" cy="272"/>
              <a:chOff x="839" y="2886"/>
              <a:chExt cx="590" cy="272"/>
            </a:xfrm>
          </p:grpSpPr>
          <p:sp>
            <p:nvSpPr>
              <p:cNvPr id="16424" name="Rectangle 48"/>
              <p:cNvSpPr>
                <a:spLocks noChangeArrowheads="1"/>
              </p:cNvSpPr>
              <p:nvPr/>
            </p:nvSpPr>
            <p:spPr bwMode="auto">
              <a:xfrm>
                <a:off x="839" y="2886"/>
                <a:ext cx="590" cy="45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425" name="Rectangle 49"/>
              <p:cNvSpPr>
                <a:spLocks noChangeArrowheads="1"/>
              </p:cNvSpPr>
              <p:nvPr/>
            </p:nvSpPr>
            <p:spPr bwMode="auto">
              <a:xfrm>
                <a:off x="1292" y="2931"/>
                <a:ext cx="46" cy="22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426" name="Rectangle 50"/>
              <p:cNvSpPr>
                <a:spLocks noChangeArrowheads="1"/>
              </p:cNvSpPr>
              <p:nvPr/>
            </p:nvSpPr>
            <p:spPr bwMode="auto">
              <a:xfrm>
                <a:off x="929" y="2931"/>
                <a:ext cx="46" cy="22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6" name="Group 51"/>
            <p:cNvGrpSpPr/>
            <p:nvPr/>
          </p:nvGrpSpPr>
          <p:grpSpPr bwMode="auto">
            <a:xfrm>
              <a:off x="3651" y="1740"/>
              <a:ext cx="307" cy="401"/>
              <a:chOff x="1020" y="2558"/>
              <a:chExt cx="307" cy="401"/>
            </a:xfrm>
          </p:grpSpPr>
          <p:grpSp>
            <p:nvGrpSpPr>
              <p:cNvPr id="17" name="Group 52"/>
              <p:cNvGrpSpPr/>
              <p:nvPr/>
            </p:nvGrpSpPr>
            <p:grpSpPr bwMode="auto">
              <a:xfrm>
                <a:off x="1020" y="2558"/>
                <a:ext cx="227" cy="328"/>
                <a:chOff x="1020" y="2558"/>
                <a:chExt cx="227" cy="328"/>
              </a:xfrm>
            </p:grpSpPr>
            <p:sp>
              <p:nvSpPr>
                <p:cNvPr id="16429" name="Rectangle 53"/>
                <p:cNvSpPr>
                  <a:spLocks noChangeArrowheads="1"/>
                </p:cNvSpPr>
                <p:nvPr/>
              </p:nvSpPr>
              <p:spPr bwMode="auto">
                <a:xfrm>
                  <a:off x="1020" y="2659"/>
                  <a:ext cx="227" cy="227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6430" name="Rectangle 54"/>
                <p:cNvSpPr>
                  <a:spLocks noChangeArrowheads="1"/>
                </p:cNvSpPr>
                <p:nvPr/>
              </p:nvSpPr>
              <p:spPr bwMode="auto">
                <a:xfrm>
                  <a:off x="1111" y="2609"/>
                  <a:ext cx="46" cy="45"/>
                </a:xfrm>
                <a:prstGeom prst="rect">
                  <a:avLst/>
                </a:prstGeom>
                <a:solidFill>
                  <a:srgbClr val="000000">
                    <a:alpha val="89803"/>
                  </a:srgbClr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6431" name="AutoShape 55"/>
                <p:cNvSpPr>
                  <a:spLocks noChangeArrowheads="1"/>
                </p:cNvSpPr>
                <p:nvPr/>
              </p:nvSpPr>
              <p:spPr bwMode="auto">
                <a:xfrm rot="-5400000">
                  <a:off x="1105" y="2529"/>
                  <a:ext cx="46" cy="91"/>
                </a:xfrm>
                <a:prstGeom prst="flowChartDelay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16432" name="Text Box 56"/>
              <p:cNvSpPr txBox="1">
                <a:spLocks noChangeArrowheads="1"/>
              </p:cNvSpPr>
              <p:nvPr/>
            </p:nvSpPr>
            <p:spPr bwMode="auto">
              <a:xfrm>
                <a:off x="1021" y="2649"/>
                <a:ext cx="306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b="1">
                    <a:solidFill>
                      <a:schemeClr val="tx2"/>
                    </a:solidFill>
                  </a:rPr>
                  <a:t>G</a:t>
                </a:r>
              </a:p>
            </p:txBody>
          </p:sp>
        </p:grpSp>
      </p:grpSp>
      <p:sp>
        <p:nvSpPr>
          <p:cNvPr id="11322" name="Text Box 58"/>
          <p:cNvSpPr txBox="1">
            <a:spLocks noChangeArrowheads="1"/>
          </p:cNvSpPr>
          <p:nvPr/>
        </p:nvSpPr>
        <p:spPr bwMode="auto">
          <a:xfrm>
            <a:off x="2951560" y="2625328"/>
            <a:ext cx="481013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700" dirty="0">
                <a:solidFill>
                  <a:schemeClr val="tx2"/>
                </a:solidFill>
                <a:ea typeface="隶书" panose="02010509060101010101" pitchFamily="49" charset="-122"/>
              </a:rPr>
              <a:t>甲</a:t>
            </a:r>
          </a:p>
        </p:txBody>
      </p:sp>
      <p:sp>
        <p:nvSpPr>
          <p:cNvPr id="11323" name="Text Box 59"/>
          <p:cNvSpPr txBox="1">
            <a:spLocks noChangeArrowheads="1"/>
          </p:cNvSpPr>
          <p:nvPr/>
        </p:nvSpPr>
        <p:spPr bwMode="auto">
          <a:xfrm>
            <a:off x="5381625" y="2680097"/>
            <a:ext cx="481013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700" dirty="0">
                <a:solidFill>
                  <a:schemeClr val="tx2"/>
                </a:solidFill>
                <a:ea typeface="隶书" panose="02010509060101010101" pitchFamily="49" charset="-122"/>
              </a:rPr>
              <a:t>乙</a:t>
            </a:r>
          </a:p>
        </p:txBody>
      </p:sp>
      <p:sp>
        <p:nvSpPr>
          <p:cNvPr id="11352" name="Text Box 88"/>
          <p:cNvSpPr txBox="1">
            <a:spLocks noChangeArrowheads="1"/>
          </p:cNvSpPr>
          <p:nvPr/>
        </p:nvSpPr>
        <p:spPr bwMode="auto">
          <a:xfrm>
            <a:off x="1125262" y="222052"/>
            <a:ext cx="6159378" cy="76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探究二：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与受力面积的关系</a:t>
            </a:r>
          </a:p>
        </p:txBody>
      </p:sp>
      <p:sp>
        <p:nvSpPr>
          <p:cNvPr id="11388" name="Text Box 124"/>
          <p:cNvSpPr txBox="1">
            <a:spLocks noChangeArrowheads="1"/>
          </p:cNvSpPr>
          <p:nvPr/>
        </p:nvSpPr>
        <p:spPr bwMode="auto">
          <a:xfrm>
            <a:off x="1044179" y="3121225"/>
            <a:ext cx="1876956" cy="76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结论：</a:t>
            </a:r>
          </a:p>
        </p:txBody>
      </p:sp>
      <p:sp>
        <p:nvSpPr>
          <p:cNvPr id="11389" name="Text Box 125"/>
          <p:cNvSpPr txBox="1">
            <a:spLocks noChangeArrowheads="1"/>
          </p:cNvSpPr>
          <p:nvPr/>
        </p:nvSpPr>
        <p:spPr bwMode="auto">
          <a:xfrm>
            <a:off x="2843212" y="3436145"/>
            <a:ext cx="5157788" cy="99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压力相同时，受力面积越小，</a:t>
            </a:r>
          </a:p>
          <a:p>
            <a:pPr eaLnBrk="0" hangingPunct="0"/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压力的作用效果越明显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0.00046 L 2.77778E-6 0.0257 " pathEditMode="relative" rAng="0" ptsTypes="AA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2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7.40741E-7 L 4.16667E-6 0.00255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1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0" dur="80"/>
                                        <p:tgtEl>
                                          <p:spTgt spid="113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1" dur="80"/>
                                        <p:tgtEl>
                                          <p:spTgt spid="113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80"/>
                                        <p:tgtEl>
                                          <p:spTgt spid="113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23" grpId="0"/>
      <p:bldP spid="11352" grpId="0"/>
      <p:bldP spid="11388" grpId="0"/>
      <p:bldP spid="1138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矩形 13316"/>
          <p:cNvSpPr>
            <a:spLocks noGrp="1" noChangeArrowheads="1"/>
          </p:cNvSpPr>
          <p:nvPr/>
        </p:nvSpPr>
        <p:spPr bwMode="auto">
          <a:xfrm>
            <a:off x="1200150" y="1950523"/>
            <a:ext cx="6306741" cy="1241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压强定义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：物体所受的压力与受力面积的比值叫做压强，用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表示。</a:t>
            </a:r>
          </a:p>
        </p:txBody>
      </p:sp>
      <p:sp>
        <p:nvSpPr>
          <p:cNvPr id="13318" name="矩形 13317"/>
          <p:cNvSpPr>
            <a:spLocks noGrp="1" noChangeArrowheads="1"/>
          </p:cNvSpPr>
          <p:nvPr/>
        </p:nvSpPr>
        <p:spPr bwMode="auto">
          <a:xfrm>
            <a:off x="1200150" y="2917102"/>
            <a:ext cx="4442222" cy="702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公式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=F/S</a:t>
            </a:r>
          </a:p>
        </p:txBody>
      </p:sp>
      <p:sp>
        <p:nvSpPr>
          <p:cNvPr id="13322" name="标题 13321"/>
          <p:cNvSpPr>
            <a:spLocks noGrp="1" noRot="1" noChangeArrowheads="1"/>
          </p:cNvSpPr>
          <p:nvPr>
            <p:ph type="title"/>
          </p:nvPr>
        </p:nvSpPr>
        <p:spPr>
          <a:xfrm>
            <a:off x="1200150" y="3523844"/>
            <a:ext cx="6405563" cy="857250"/>
          </a:xfrm>
        </p:spPr>
        <p:txBody>
          <a:bodyPr/>
          <a:lstStyle/>
          <a:p>
            <a:pPr algn="l"/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压强的单位：牛每平方米 (N/m</a:t>
            </a:r>
            <a:r>
              <a:rPr lang="zh-CN" altLang="en-US" sz="2400" b="1" baseline="30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17416" name="文本框 1"/>
          <p:cNvSpPr txBox="1">
            <a:spLocks noChangeArrowheads="1"/>
          </p:cNvSpPr>
          <p:nvPr/>
        </p:nvSpPr>
        <p:spPr bwMode="auto">
          <a:xfrm>
            <a:off x="1200150" y="1275667"/>
            <a:ext cx="694485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压强物理意义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：压强是表示压力作用效果的物理量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622352" y="314549"/>
            <a:ext cx="2623289" cy="900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压   强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100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100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00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8" presetClass="entr" presetSubtype="0" accel="50000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bldLvl="0"/>
      <p:bldP spid="13318" grpId="0" bldLvl="0"/>
      <p:bldP spid="13318" grpId="1" bldLvl="0"/>
      <p:bldP spid="13318" grpId="2" bldLvl="0"/>
      <p:bldP spid="13318" grpId="3" bldLvl="0"/>
      <p:bldP spid="13318" grpId="4" bldLvl="0"/>
      <p:bldP spid="13322" grpId="0"/>
      <p:bldP spid="17416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5999" y="1375501"/>
            <a:ext cx="7886700" cy="994172"/>
          </a:xfrm>
        </p:spPr>
        <p:txBody>
          <a:bodyPr>
            <a:normAutofit fontScale="90000"/>
          </a:bodyPr>
          <a:lstStyle/>
          <a:p>
            <a:r>
              <a:rPr lang="zh-CN" altLang="en-US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人们给压强规定了一个专门的单位叫帕斯卡，简称帕(Pa)，这是为了纪念法国科学家帕斯卡在物理学方面作出的杰出贡献</a:t>
            </a:r>
            <a:br>
              <a:rPr lang="zh-CN" altLang="en-US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3"/>
          <p:cNvSpPr>
            <a:spLocks noGrp="1" noChangeArrowheads="1"/>
          </p:cNvSpPr>
          <p:nvPr>
            <p:ph idx="1"/>
          </p:nvPr>
        </p:nvSpPr>
        <p:spPr bwMode="auto">
          <a:xfrm>
            <a:off x="1285267" y="2670196"/>
            <a:ext cx="2199641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1Pa=1N/m</a:t>
            </a:r>
            <a:r>
              <a:rPr lang="en-US" altLang="zh-CN" sz="3600" b="1" baseline="30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</a:p>
          <a:p>
            <a: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None/>
            </a:pPr>
            <a:endParaRPr lang="en-US" altLang="zh-CN" sz="2100" b="1" baseline="30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75999" y="3585997"/>
            <a:ext cx="2305759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单位的物理意义：</a:t>
            </a:r>
          </a:p>
        </p:txBody>
      </p:sp>
      <p:sp>
        <p:nvSpPr>
          <p:cNvPr id="8" name="矩形 7"/>
          <p:cNvSpPr/>
          <p:nvPr/>
        </p:nvSpPr>
        <p:spPr>
          <a:xfrm>
            <a:off x="3065206" y="3586189"/>
            <a:ext cx="5516575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1Pa</a:t>
            </a: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表示：物体在</a:t>
            </a:r>
            <a:r>
              <a:rPr lang="en-US" altLang="zh-CN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1m</a:t>
            </a:r>
            <a:r>
              <a:rPr lang="en-US" altLang="zh-CN" sz="2100" b="1" baseline="30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面积上所受到的压力是</a:t>
            </a:r>
            <a:r>
              <a:rPr lang="zh-CN" altLang="zh-CN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</a:t>
            </a:r>
            <a:endParaRPr lang="zh-CN" altLang="en-US" sz="21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5824" y="4110990"/>
            <a:ext cx="764762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500 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Pa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表示 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物体每平方米面积上受到的压力为</a:t>
            </a:r>
            <a:r>
              <a:rPr lang="en-US" altLang="zh-CN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500</a:t>
            </a: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牛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AutoShape 2"/>
          <p:cNvSpPr>
            <a:spLocks noChangeArrowheads="1"/>
          </p:cNvSpPr>
          <p:nvPr/>
        </p:nvSpPr>
        <p:spPr bwMode="auto">
          <a:xfrm>
            <a:off x="1296591" y="126208"/>
            <a:ext cx="1571625" cy="1278731"/>
          </a:xfrm>
          <a:prstGeom prst="cloudCallout">
            <a:avLst>
              <a:gd name="adj1" fmla="val -36894"/>
              <a:gd name="adj2" fmla="val 8491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 dirty="0">
                <a:solidFill>
                  <a:srgbClr val="FF3300"/>
                </a:solidFill>
              </a:rPr>
              <a:t>小知识</a:t>
            </a:r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2840832" y="421483"/>
            <a:ext cx="4760119" cy="99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/>
              <a:t>一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张纸</a:t>
            </a:r>
            <a:r>
              <a:rPr lang="zh-CN" altLang="en-US" sz="24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平放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在地面上时，对地面的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压强大约是</a:t>
            </a:r>
            <a:r>
              <a:rPr lang="en-US" altLang="zh-CN" sz="24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0.5Pa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2527459" y="2824879"/>
            <a:ext cx="5225654" cy="99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一个人</a:t>
            </a:r>
            <a:r>
              <a:rPr lang="zh-CN" altLang="en-US" sz="24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站立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在地面上时，对地面的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压强大约是</a:t>
            </a:r>
            <a:r>
              <a:rPr lang="en-US" altLang="zh-CN" sz="24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10000—20000Pa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44037" name="AutoShape 5"/>
          <p:cNvSpPr>
            <a:spLocks noChangeArrowheads="1"/>
          </p:cNvSpPr>
          <p:nvPr/>
        </p:nvSpPr>
        <p:spPr bwMode="auto">
          <a:xfrm>
            <a:off x="1222772" y="3670697"/>
            <a:ext cx="1618059" cy="1032272"/>
          </a:xfrm>
          <a:prstGeom prst="cloudCallout">
            <a:avLst>
              <a:gd name="adj1" fmla="val -41245"/>
              <a:gd name="adj2" fmla="val 117014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 dirty="0">
                <a:solidFill>
                  <a:srgbClr val="FF3300"/>
                </a:solidFill>
              </a:rPr>
              <a:t>考考你</a:t>
            </a:r>
          </a:p>
        </p:txBody>
      </p:sp>
      <p:sp>
        <p:nvSpPr>
          <p:cNvPr id="44038" name="Text Box 6"/>
          <p:cNvSpPr txBox="1">
            <a:spLocks noChangeArrowheads="1"/>
          </p:cNvSpPr>
          <p:nvPr/>
        </p:nvSpPr>
        <p:spPr bwMode="auto">
          <a:xfrm>
            <a:off x="2868455" y="4268152"/>
            <a:ext cx="481726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10000Pa</a:t>
            </a:r>
            <a:r>
              <a:rPr lang="zh-CN" altLang="en-US" sz="24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倒底表示什么意思呢？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900237" y="1581151"/>
            <a:ext cx="5853113" cy="9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将一张报纸对折一下，平铺在地面上，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对地面的压强约为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1Pa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0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0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40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40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 animBg="1"/>
      <p:bldP spid="4403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56325"/>
          <p:cNvSpPr txBox="1">
            <a:spLocks noChangeArrowheads="1"/>
          </p:cNvSpPr>
          <p:nvPr/>
        </p:nvSpPr>
        <p:spPr bwMode="auto">
          <a:xfrm>
            <a:off x="1600200" y="747713"/>
            <a:ext cx="5943600" cy="210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增大压强的方法</a:t>
            </a:r>
            <a:r>
              <a:rPr lang="zh-CN" altLang="en-US" sz="24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）当</a:t>
            </a:r>
            <a:r>
              <a:rPr lang="en-US" altLang="zh-CN" sz="24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</a:t>
            </a:r>
            <a:r>
              <a:rPr lang="zh-CN" altLang="en-US" sz="24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一定时，增大</a:t>
            </a:r>
            <a:r>
              <a:rPr lang="en-US" altLang="zh-CN" sz="24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zh-CN" altLang="en-US" sz="24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增大压强；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）当</a:t>
            </a:r>
            <a:r>
              <a:rPr lang="en-US" altLang="zh-CN" sz="24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zh-CN" altLang="en-US" sz="24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一定时，减小</a:t>
            </a:r>
            <a:r>
              <a:rPr lang="en-US" altLang="zh-CN" sz="24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</a:t>
            </a:r>
            <a:r>
              <a:rPr lang="zh-CN" altLang="en-US" sz="24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增大压强。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(3) </a:t>
            </a:r>
            <a:r>
              <a:rPr lang="zh-CN" altLang="en-US" sz="24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增大</a:t>
            </a:r>
            <a:r>
              <a:rPr lang="en-US" altLang="zh-CN" sz="24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zh-CN" altLang="zh-CN" sz="24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时，同时减小</a:t>
            </a:r>
            <a:r>
              <a:rPr lang="en-US" altLang="zh-CN" sz="24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</a:t>
            </a:r>
          </a:p>
        </p:txBody>
      </p:sp>
      <p:sp>
        <p:nvSpPr>
          <p:cNvPr id="19458" name="文本框 56326"/>
          <p:cNvSpPr txBox="1">
            <a:spLocks noChangeArrowheads="1"/>
          </p:cNvSpPr>
          <p:nvPr/>
        </p:nvSpPr>
        <p:spPr bwMode="auto">
          <a:xfrm>
            <a:off x="1703785" y="2903935"/>
            <a:ext cx="5943600" cy="2654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减小压强的方法：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）当</a:t>
            </a:r>
            <a:r>
              <a:rPr lang="en-US" altLang="zh-CN" sz="24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zh-CN" altLang="en-US" sz="24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一定时，增大</a:t>
            </a:r>
            <a:r>
              <a:rPr lang="en-US" altLang="zh-CN" sz="24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</a:t>
            </a:r>
            <a:r>
              <a:rPr lang="zh-CN" altLang="en-US" sz="24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增大压强；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）当</a:t>
            </a:r>
            <a:r>
              <a:rPr lang="en-US" altLang="zh-CN" sz="24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</a:t>
            </a:r>
            <a:r>
              <a:rPr lang="zh-CN" altLang="en-US" sz="24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一定时，减小</a:t>
            </a:r>
            <a:r>
              <a:rPr lang="en-US" altLang="zh-CN" sz="24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zh-CN" altLang="en-US" sz="24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增大压强。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(3) </a:t>
            </a:r>
            <a:r>
              <a:rPr lang="zh-CN" altLang="en-US" sz="24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增大</a:t>
            </a:r>
            <a:r>
              <a:rPr lang="en-US" altLang="zh-CN" sz="24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S</a:t>
            </a:r>
            <a:r>
              <a:rPr lang="zh-CN" altLang="zh-CN" sz="24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时，同时减小</a:t>
            </a:r>
            <a:r>
              <a:rPr lang="en-US" altLang="zh-CN" sz="24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F</a:t>
            </a:r>
          </a:p>
          <a:p>
            <a:pPr>
              <a:spcBef>
                <a:spcPct val="50000"/>
              </a:spcBef>
            </a:pPr>
            <a:endParaRPr lang="zh-CN" altLang="en-US" sz="2400" b="1" dirty="0">
              <a:solidFill>
                <a:srgbClr val="003300"/>
              </a:solidFill>
              <a:latin typeface="宋体" panose="02010600030101010101" pitchFamily="2" charset="-122"/>
            </a:endParaRPr>
          </a:p>
        </p:txBody>
      </p:sp>
      <p:sp>
        <p:nvSpPr>
          <p:cNvPr id="19459" name="矩形 56327"/>
          <p:cNvSpPr>
            <a:spLocks noChangeArrowheads="1"/>
          </p:cNvSpPr>
          <p:nvPr/>
        </p:nvSpPr>
        <p:spPr bwMode="auto">
          <a:xfrm>
            <a:off x="97534" y="55215"/>
            <a:ext cx="6467155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三、增大和减小压强的方法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4"/>
          <p:cNvSpPr>
            <a:spLocks noChangeArrowheads="1"/>
          </p:cNvSpPr>
          <p:nvPr/>
        </p:nvSpPr>
        <p:spPr bwMode="auto">
          <a:xfrm>
            <a:off x="4132660" y="2286000"/>
            <a:ext cx="685800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pic>
        <p:nvPicPr>
          <p:cNvPr id="21506" name="Picture 5" descr="滚钉板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63894"/>
            <a:ext cx="6858000" cy="388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 Box 6"/>
          <p:cNvSpPr txBox="1">
            <a:spLocks noChangeArrowheads="1"/>
          </p:cNvSpPr>
          <p:nvPr/>
        </p:nvSpPr>
        <p:spPr bwMode="auto">
          <a:xfrm>
            <a:off x="1478758" y="4624389"/>
            <a:ext cx="3308747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/>
          </a:p>
        </p:txBody>
      </p:sp>
      <p:sp>
        <p:nvSpPr>
          <p:cNvPr id="21508" name="Text Box 8"/>
          <p:cNvSpPr txBox="1">
            <a:spLocks noChangeArrowheads="1"/>
          </p:cNvSpPr>
          <p:nvPr/>
        </p:nvSpPr>
        <p:spPr bwMode="auto">
          <a:xfrm>
            <a:off x="1980011" y="4407694"/>
            <a:ext cx="5130403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FF3300"/>
                </a:solidFill>
              </a:rPr>
              <a:t>他为什么会</a:t>
            </a:r>
            <a:r>
              <a:rPr lang="zh-CN" altLang="en-US" sz="2700" b="1" dirty="0">
                <a:solidFill>
                  <a:srgbClr val="FF33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700" b="1" dirty="0">
                <a:solidFill>
                  <a:srgbClr val="FF3300"/>
                </a:solidFill>
              </a:rPr>
              <a:t>安然无恙</a:t>
            </a:r>
            <a:r>
              <a:rPr lang="zh-CN" altLang="en-US" sz="2700" b="1" dirty="0">
                <a:solidFill>
                  <a:srgbClr val="FF33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2700" b="1" dirty="0">
                <a:solidFill>
                  <a:srgbClr val="FF3300"/>
                </a:solidFill>
              </a:rPr>
              <a:t>呢？</a:t>
            </a:r>
          </a:p>
        </p:txBody>
      </p:sp>
      <p:sp>
        <p:nvSpPr>
          <p:cNvPr id="21509" name="AutoShape 9"/>
          <p:cNvSpPr>
            <a:spLocks noChangeArrowheads="1"/>
          </p:cNvSpPr>
          <p:nvPr/>
        </p:nvSpPr>
        <p:spPr bwMode="auto">
          <a:xfrm>
            <a:off x="7325916" y="4624389"/>
            <a:ext cx="432197" cy="269081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19_29093_fb7c1ffa72597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2828" y="959645"/>
            <a:ext cx="2195513" cy="16073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545432" y="428626"/>
            <a:ext cx="184088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．增大压强</a:t>
            </a:r>
          </a:p>
        </p:txBody>
      </p:sp>
      <p:grpSp>
        <p:nvGrpSpPr>
          <p:cNvPr id="2" name="组合 9243"/>
          <p:cNvGrpSpPr/>
          <p:nvPr/>
        </p:nvGrpSpPr>
        <p:grpSpPr bwMode="auto">
          <a:xfrm>
            <a:off x="5063730" y="3030142"/>
            <a:ext cx="2294334" cy="1664494"/>
            <a:chOff x="1837" y="2523"/>
            <a:chExt cx="1927" cy="1398"/>
          </a:xfrm>
        </p:grpSpPr>
        <p:pic>
          <p:nvPicPr>
            <p:cNvPr id="22532" name="图片 9230" descr="注射器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7" y="2523"/>
              <a:ext cx="1905" cy="1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2699" y="3566"/>
              <a:ext cx="1065" cy="349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r>
                <a:rPr lang="zh-CN" altLang="en-US" sz="2100" b="1" noProof="1">
                  <a:solidFill>
                    <a:srgbClr val="000000"/>
                  </a:solidFill>
                </a:rPr>
                <a:t>注射针尖</a:t>
              </a:r>
            </a:p>
          </p:txBody>
        </p:sp>
      </p:grpSp>
      <p:grpSp>
        <p:nvGrpSpPr>
          <p:cNvPr id="3" name="组合 9239"/>
          <p:cNvGrpSpPr/>
          <p:nvPr/>
        </p:nvGrpSpPr>
        <p:grpSpPr bwMode="auto">
          <a:xfrm>
            <a:off x="1163242" y="2859882"/>
            <a:ext cx="2159794" cy="1825228"/>
            <a:chOff x="17" y="2402"/>
            <a:chExt cx="1814" cy="1533"/>
          </a:xfrm>
        </p:grpSpPr>
        <p:pic>
          <p:nvPicPr>
            <p:cNvPr id="22535" name="图片 9232" descr="安全锤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" y="2402"/>
              <a:ext cx="1814" cy="1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36" name="TextBox 14"/>
            <p:cNvSpPr txBox="1">
              <a:spLocks noChangeArrowheads="1"/>
            </p:cNvSpPr>
            <p:nvPr/>
          </p:nvSpPr>
          <p:spPr bwMode="auto">
            <a:xfrm>
              <a:off x="862" y="3586"/>
              <a:ext cx="884" cy="349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79646"/>
              </a:solidFill>
              <a:miter lim="800000"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100" b="1" dirty="0">
                  <a:solidFill>
                    <a:srgbClr val="000000"/>
                  </a:solidFill>
                  <a:latin typeface="Calibri" panose="020F0502020204030204" pitchFamily="34" charset="0"/>
                </a:rPr>
                <a:t>破窗锤</a:t>
              </a:r>
            </a:p>
          </p:txBody>
        </p:sp>
      </p:grpSp>
      <p:grpSp>
        <p:nvGrpSpPr>
          <p:cNvPr id="5" name="组合 9242"/>
          <p:cNvGrpSpPr/>
          <p:nvPr/>
        </p:nvGrpSpPr>
        <p:grpSpPr bwMode="auto">
          <a:xfrm>
            <a:off x="5126831" y="959644"/>
            <a:ext cx="2214563" cy="1980010"/>
            <a:chOff x="3787" y="2523"/>
            <a:chExt cx="1860" cy="1663"/>
          </a:xfrm>
        </p:grpSpPr>
        <p:pic>
          <p:nvPicPr>
            <p:cNvPr id="22538" name="图片 9237" descr="滑冰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7" y="2523"/>
              <a:ext cx="1860" cy="14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39" name="TextBox 10"/>
            <p:cNvSpPr txBox="1">
              <a:spLocks noChangeArrowheads="1"/>
            </p:cNvSpPr>
            <p:nvPr/>
          </p:nvSpPr>
          <p:spPr bwMode="auto">
            <a:xfrm>
              <a:off x="5057" y="3566"/>
              <a:ext cx="582" cy="62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79646"/>
              </a:solidFill>
              <a:miter lim="800000"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100" b="1" dirty="0">
                  <a:solidFill>
                    <a:srgbClr val="000000"/>
                  </a:solidFill>
                  <a:latin typeface="Calibri" panose="020F0502020204030204" pitchFamily="34" charset="0"/>
                </a:rPr>
                <a:t>冰刀</a:t>
              </a:r>
            </a:p>
          </p:txBody>
        </p:sp>
      </p:grpSp>
      <p:pic>
        <p:nvPicPr>
          <p:cNvPr id="22540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0906" y="107156"/>
            <a:ext cx="661988" cy="548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36708" y="228601"/>
            <a:ext cx="2377903" cy="568166"/>
          </a:xfr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scaled="0"/>
          </a:gradFill>
        </p:spPr>
        <p:txBody>
          <a:bodyPr>
            <a:normAutofit fontScale="90000"/>
          </a:bodyPr>
          <a:lstStyle/>
          <a:p>
            <a:pPr algn="ctr" eaLnBrk="1" hangingPunct="1"/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复习回顾</a:t>
            </a:r>
          </a:p>
        </p:txBody>
      </p:sp>
      <p:sp>
        <p:nvSpPr>
          <p:cNvPr id="11267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1162152" y="1870220"/>
            <a:ext cx="5134076" cy="2143125"/>
          </a:xfrm>
        </p:spPr>
        <p:txBody>
          <a:bodyPr>
            <a:no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1.什么是力？</a:t>
            </a:r>
          </a:p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2.力的三要素是什么？</a:t>
            </a:r>
          </a:p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3.如何表示力的三要素？</a:t>
            </a:r>
          </a:p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4.力的作用效果有哪些？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1"/>
          <p:cNvGrpSpPr/>
          <p:nvPr/>
        </p:nvGrpSpPr>
        <p:grpSpPr bwMode="auto">
          <a:xfrm>
            <a:off x="1785939" y="2678907"/>
            <a:ext cx="2075260" cy="2183577"/>
            <a:chOff x="857224" y="3571876"/>
            <a:chExt cx="2767755" cy="2910790"/>
          </a:xfrm>
        </p:grpSpPr>
        <p:pic>
          <p:nvPicPr>
            <p:cNvPr id="23554" name="Picture 6" descr="http://ws08.mbbimg.cn/disini/201106/14/12030093/12030093_08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7224" y="3571876"/>
              <a:ext cx="2767755" cy="2857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1000137" y="5928792"/>
              <a:ext cx="2414128" cy="55387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100" b="1" dirty="0"/>
                <a:t>宽大的书包带</a:t>
              </a:r>
            </a:p>
          </p:txBody>
        </p:sp>
      </p:grpSp>
      <p:grpSp>
        <p:nvGrpSpPr>
          <p:cNvPr id="4" name="组合 7"/>
          <p:cNvGrpSpPr/>
          <p:nvPr/>
        </p:nvGrpSpPr>
        <p:grpSpPr bwMode="auto">
          <a:xfrm>
            <a:off x="1518047" y="696516"/>
            <a:ext cx="2581275" cy="2201435"/>
            <a:chOff x="500034" y="928670"/>
            <a:chExt cx="3442096" cy="2934597"/>
          </a:xfrm>
        </p:grpSpPr>
        <p:graphicFrame>
          <p:nvGraphicFramePr>
            <p:cNvPr id="23557" name="对象 5121"/>
            <p:cNvGraphicFramePr>
              <a:graphicFrameLocks/>
            </p:cNvGraphicFramePr>
            <p:nvPr/>
          </p:nvGraphicFramePr>
          <p:xfrm>
            <a:off x="500034" y="928670"/>
            <a:ext cx="3442096" cy="2571768"/>
          </p:xfrm>
          <a:graphic>
            <a:graphicData uri="http://schemas.openxmlformats.org/presentationml/2006/ole">
              <p:oleObj spid="_x0000_s4098" r:id="rId4" imgW="4086795" imgH="3219899" progId="PBrush">
                <p:embed/>
              </p:oleObj>
            </a:graphicData>
          </a:graphic>
        </p:graphicFrame>
        <p:sp>
          <p:nvSpPr>
            <p:cNvPr id="7" name="TextBox 6"/>
            <p:cNvSpPr txBox="1"/>
            <p:nvPr/>
          </p:nvSpPr>
          <p:spPr>
            <a:xfrm>
              <a:off x="950140" y="3309392"/>
              <a:ext cx="2052508" cy="55387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100" b="1" dirty="0"/>
                <a:t>房屋的地基</a:t>
              </a:r>
            </a:p>
          </p:txBody>
        </p:sp>
      </p:grpSp>
      <p:grpSp>
        <p:nvGrpSpPr>
          <p:cNvPr id="5" name="组合 13"/>
          <p:cNvGrpSpPr/>
          <p:nvPr/>
        </p:nvGrpSpPr>
        <p:grpSpPr bwMode="auto">
          <a:xfrm>
            <a:off x="4893469" y="2678906"/>
            <a:ext cx="2893741" cy="2243138"/>
            <a:chOff x="5000628" y="3571876"/>
            <a:chExt cx="3858321" cy="2990850"/>
          </a:xfrm>
        </p:grpSpPr>
        <p:pic>
          <p:nvPicPr>
            <p:cNvPr id="23560" name="Picture 4" descr="http://sheryoworks.free.fr/truckstore/prev/2005159182251278336_rs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0628" y="3571876"/>
              <a:ext cx="3810000" cy="2990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5000628" y="5929314"/>
              <a:ext cx="3858321" cy="553997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100" b="1" dirty="0"/>
                <a:t>重型卡车装有很多车轮</a:t>
              </a:r>
            </a:p>
          </p:txBody>
        </p:sp>
      </p:grpSp>
      <p:grpSp>
        <p:nvGrpSpPr>
          <p:cNvPr id="6" name="组合 9"/>
          <p:cNvGrpSpPr/>
          <p:nvPr/>
        </p:nvGrpSpPr>
        <p:grpSpPr bwMode="auto">
          <a:xfrm>
            <a:off x="4893470" y="642937"/>
            <a:ext cx="2888456" cy="2219295"/>
            <a:chOff x="5000628" y="857232"/>
            <a:chExt cx="3851275" cy="2959080"/>
          </a:xfrm>
        </p:grpSpPr>
        <p:pic>
          <p:nvPicPr>
            <p:cNvPr id="23563" name="Picture 7" descr="DSCN292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12598"/>
            <a:stretch>
              <a:fillRect/>
            </a:stretch>
          </p:blipFill>
          <p:spPr bwMode="auto">
            <a:xfrm>
              <a:off x="5000628" y="857232"/>
              <a:ext cx="3851275" cy="2643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5786441" y="3262311"/>
              <a:ext cx="2413482" cy="554001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100" b="1" dirty="0"/>
                <a:t>螺丝下的垫圈</a:t>
              </a:r>
            </a:p>
          </p:txBody>
        </p:sp>
      </p:grpSp>
      <p:pic>
        <p:nvPicPr>
          <p:cNvPr id="23565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0906" y="107156"/>
            <a:ext cx="661988" cy="548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341836" y="107157"/>
            <a:ext cx="168700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减小压强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2533"/>
          <p:cNvGrpSpPr/>
          <p:nvPr/>
        </p:nvGrpSpPr>
        <p:grpSpPr bwMode="auto">
          <a:xfrm>
            <a:off x="4463653" y="398885"/>
            <a:ext cx="3725465" cy="2152627"/>
            <a:chOff x="0" y="0"/>
            <a:chExt cx="3081" cy="2205"/>
          </a:xfrm>
        </p:grpSpPr>
        <p:pic>
          <p:nvPicPr>
            <p:cNvPr id="24578" name="图片 22534" descr="滑雪板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80" cy="2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79" name="文本框 22535"/>
            <p:cNvSpPr txBox="1">
              <a:spLocks noChangeArrowheads="1"/>
            </p:cNvSpPr>
            <p:nvPr/>
          </p:nvSpPr>
          <p:spPr bwMode="auto">
            <a:xfrm>
              <a:off x="1698" y="818"/>
              <a:ext cx="1383" cy="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FF0000"/>
                  </a:solidFill>
                </a:rPr>
                <a:t>滑雪运动员为什么用滑雪板？</a:t>
              </a:r>
            </a:p>
          </p:txBody>
        </p:sp>
      </p:grpSp>
      <p:grpSp>
        <p:nvGrpSpPr>
          <p:cNvPr id="3" name="组合 22536"/>
          <p:cNvGrpSpPr/>
          <p:nvPr/>
        </p:nvGrpSpPr>
        <p:grpSpPr bwMode="auto">
          <a:xfrm>
            <a:off x="4463653" y="2680098"/>
            <a:ext cx="3780235" cy="2334817"/>
            <a:chOff x="0" y="0"/>
            <a:chExt cx="3175" cy="2115"/>
          </a:xfrm>
        </p:grpSpPr>
        <p:pic>
          <p:nvPicPr>
            <p:cNvPr id="24581" name="图片 22537" descr="铁轨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71" cy="2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82" name="文本框 22538"/>
            <p:cNvSpPr txBox="1">
              <a:spLocks noChangeArrowheads="1"/>
            </p:cNvSpPr>
            <p:nvPr/>
          </p:nvSpPr>
          <p:spPr bwMode="auto">
            <a:xfrm>
              <a:off x="46" y="1497"/>
              <a:ext cx="3129" cy="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66"/>
                  </a:solidFill>
                  <a:ea typeface="黑体" panose="02010609060101010101" pitchFamily="49" charset="-122"/>
                </a:rPr>
                <a:t>钢轨为什么铺在枕木上？</a:t>
              </a:r>
            </a:p>
          </p:txBody>
        </p:sp>
      </p:grpSp>
      <p:grpSp>
        <p:nvGrpSpPr>
          <p:cNvPr id="4" name="组合 22539"/>
          <p:cNvGrpSpPr/>
          <p:nvPr/>
        </p:nvGrpSpPr>
        <p:grpSpPr bwMode="auto">
          <a:xfrm>
            <a:off x="193900" y="2551511"/>
            <a:ext cx="4001864" cy="2463404"/>
            <a:chOff x="59" y="0"/>
            <a:chExt cx="2925" cy="2124"/>
          </a:xfrm>
        </p:grpSpPr>
        <p:pic>
          <p:nvPicPr>
            <p:cNvPr id="24584" name="图片 22540" descr="d_130338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9" y="0"/>
              <a:ext cx="2925" cy="2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42" name="文本框 22541"/>
            <p:cNvSpPr txBox="1"/>
            <p:nvPr/>
          </p:nvSpPr>
          <p:spPr>
            <a:xfrm>
              <a:off x="220" y="236"/>
              <a:ext cx="607" cy="1723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lstStyle/>
            <a:p>
              <a:pPr marL="257175" indent="-257175">
                <a:spcBef>
                  <a:spcPct val="50000"/>
                </a:spcBef>
                <a:buClr>
                  <a:schemeClr val="hlink"/>
                </a:buClr>
                <a:buSzPct val="80000"/>
              </a:pPr>
              <a:r>
                <a:rPr lang="zh-CN" altLang="en-US" sz="15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Tahoma" panose="020B0604030504040204" pitchFamily="34" charset="0"/>
                  <a:cs typeface="+mn-ea"/>
                </a:rPr>
                <a:t>　</a:t>
              </a:r>
              <a:r>
                <a:rPr lang="zh-CN" altLang="en-US" sz="2100" b="1" noProof="1">
                  <a:solidFill>
                    <a:schemeClr val="bg1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ahoma" panose="020B0604030504040204" pitchFamily="34" charset="0"/>
                  <a:cs typeface="+mn-ea"/>
                </a:rPr>
                <a:t>斧头的刃为什么很锋利？</a:t>
              </a:r>
              <a:endParaRPr lang="zh-CN" altLang="en-US" sz="2100" b="1" noProof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</a:endParaRPr>
            </a:p>
          </p:txBody>
        </p:sp>
      </p:grpSp>
      <p:grpSp>
        <p:nvGrpSpPr>
          <p:cNvPr id="5" name="组合 11"/>
          <p:cNvGrpSpPr/>
          <p:nvPr/>
        </p:nvGrpSpPr>
        <p:grpSpPr bwMode="auto">
          <a:xfrm>
            <a:off x="193899" y="496323"/>
            <a:ext cx="4001865" cy="2070846"/>
            <a:chOff x="1483882" y="3763207"/>
            <a:chExt cx="6466058" cy="4119772"/>
          </a:xfrm>
        </p:grpSpPr>
        <p:grpSp>
          <p:nvGrpSpPr>
            <p:cNvPr id="6" name="Group 30"/>
            <p:cNvGrpSpPr/>
            <p:nvPr/>
          </p:nvGrpSpPr>
          <p:grpSpPr bwMode="auto">
            <a:xfrm>
              <a:off x="1483882" y="3763207"/>
              <a:ext cx="6466058" cy="3293174"/>
              <a:chOff x="4164" y="2844"/>
              <a:chExt cx="3591" cy="2115"/>
            </a:xfrm>
          </p:grpSpPr>
          <p:pic>
            <p:nvPicPr>
              <p:cNvPr id="24588" name="Picture 31" descr="坦克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33" y="3406"/>
                <a:ext cx="2422" cy="15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4589" name="Text Box 32"/>
              <p:cNvSpPr txBox="1">
                <a:spLocks noChangeArrowheads="1"/>
              </p:cNvSpPr>
              <p:nvPr/>
            </p:nvSpPr>
            <p:spPr bwMode="auto">
              <a:xfrm>
                <a:off x="4164" y="2844"/>
                <a:ext cx="348" cy="6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endParaRPr lang="en-US" altLang="zh-CN" sz="2700" dirty="0">
                  <a:solidFill>
                    <a:srgbClr val="FF00FF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4171995" y="7056381"/>
              <a:ext cx="2528202" cy="826598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100" b="1" dirty="0"/>
                <a:t>坦克的履带</a:t>
              </a:r>
              <a:endParaRPr lang="en-US" altLang="zh-CN" sz="2100" b="1" dirty="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114339" y="3286071"/>
            <a:ext cx="2307431" cy="1857375"/>
            <a:chOff x="25" y="2683"/>
            <a:chExt cx="1938" cy="1560"/>
          </a:xfrm>
        </p:grpSpPr>
        <p:graphicFrame>
          <p:nvGraphicFramePr>
            <p:cNvPr id="25602" name="Object 3"/>
            <p:cNvGraphicFramePr>
              <a:graphicFrameLocks noChangeAspect="1"/>
            </p:cNvGraphicFramePr>
            <p:nvPr/>
          </p:nvGraphicFramePr>
          <p:xfrm>
            <a:off x="25" y="2683"/>
            <a:ext cx="1938" cy="1560"/>
          </p:xfrm>
          <a:graphic>
            <a:graphicData uri="http://schemas.openxmlformats.org/presentationml/2006/ole">
              <p:oleObj spid="_x0000_s5122" r:id="rId4" imgW="2505425" imgH="3780952" progId="PBrush">
                <p:embed/>
              </p:oleObj>
            </a:graphicData>
          </a:graphic>
        </p:graphicFrame>
        <p:sp>
          <p:nvSpPr>
            <p:cNvPr id="25603" name="Text Box 4"/>
            <p:cNvSpPr txBox="1">
              <a:spLocks noChangeArrowheads="1"/>
            </p:cNvSpPr>
            <p:nvPr/>
          </p:nvSpPr>
          <p:spPr bwMode="auto">
            <a:xfrm>
              <a:off x="1344" y="2844"/>
              <a:ext cx="432" cy="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700" dirty="0">
                  <a:solidFill>
                    <a:srgbClr val="FF00FF"/>
                  </a:solidFill>
                  <a:latin typeface="Times New Roman" panose="02020603050405020304" pitchFamily="18" charset="0"/>
                </a:rPr>
                <a:t>7</a:t>
              </a:r>
            </a:p>
          </p:txBody>
        </p:sp>
      </p:grpSp>
      <p:grpSp>
        <p:nvGrpSpPr>
          <p:cNvPr id="3" name="Group 5"/>
          <p:cNvGrpSpPr/>
          <p:nvPr/>
        </p:nvGrpSpPr>
        <p:grpSpPr bwMode="auto">
          <a:xfrm>
            <a:off x="84572" y="1742441"/>
            <a:ext cx="2394710" cy="1600200"/>
            <a:chOff x="0" y="1392"/>
            <a:chExt cx="1986" cy="1368"/>
          </a:xfrm>
        </p:grpSpPr>
        <p:graphicFrame>
          <p:nvGraphicFramePr>
            <p:cNvPr id="25605" name="Object 6"/>
            <p:cNvGraphicFramePr>
              <a:graphicFrameLocks noChangeAspect="1"/>
            </p:cNvGraphicFramePr>
            <p:nvPr/>
          </p:nvGraphicFramePr>
          <p:xfrm>
            <a:off x="0" y="1392"/>
            <a:ext cx="1986" cy="1368"/>
          </p:xfrm>
          <a:graphic>
            <a:graphicData uri="http://schemas.openxmlformats.org/presentationml/2006/ole">
              <p:oleObj spid="_x0000_s5123" r:id="rId5" imgW="5068007" imgH="3277057" progId="PBrush">
                <p:embed/>
              </p:oleObj>
            </a:graphicData>
          </a:graphic>
        </p:graphicFrame>
        <p:sp>
          <p:nvSpPr>
            <p:cNvPr id="25606" name="Text Box 7"/>
            <p:cNvSpPr txBox="1">
              <a:spLocks noChangeArrowheads="1"/>
            </p:cNvSpPr>
            <p:nvPr/>
          </p:nvSpPr>
          <p:spPr bwMode="auto">
            <a:xfrm>
              <a:off x="1356" y="1440"/>
              <a:ext cx="276" cy="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 dirty="0">
                  <a:solidFill>
                    <a:srgbClr val="FF00FF"/>
                  </a:solidFill>
                  <a:latin typeface="Times New Roman" panose="02020603050405020304" pitchFamily="18" charset="0"/>
                </a:rPr>
                <a:t>4</a:t>
              </a:r>
            </a:p>
          </p:txBody>
        </p:sp>
      </p:grpSp>
      <p:grpSp>
        <p:nvGrpSpPr>
          <p:cNvPr id="4" name="Group 8"/>
          <p:cNvGrpSpPr/>
          <p:nvPr/>
        </p:nvGrpSpPr>
        <p:grpSpPr bwMode="auto">
          <a:xfrm>
            <a:off x="4833484" y="1790701"/>
            <a:ext cx="2181225" cy="1595438"/>
            <a:chOff x="3928" y="1404"/>
            <a:chExt cx="1832" cy="1352"/>
          </a:xfrm>
        </p:grpSpPr>
        <p:graphicFrame>
          <p:nvGraphicFramePr>
            <p:cNvPr id="25608" name="Object 9"/>
            <p:cNvGraphicFramePr>
              <a:graphicFrameLocks noChangeAspect="1"/>
            </p:cNvGraphicFramePr>
            <p:nvPr/>
          </p:nvGraphicFramePr>
          <p:xfrm>
            <a:off x="3928" y="1404"/>
            <a:ext cx="1832" cy="1352"/>
          </p:xfrm>
          <a:graphic>
            <a:graphicData uri="http://schemas.openxmlformats.org/presentationml/2006/ole">
              <p:oleObj spid="_x0000_s5124" r:id="rId6" imgW="2514286" imgH="2019048" progId="PBrush">
                <p:embed/>
              </p:oleObj>
            </a:graphicData>
          </a:graphic>
        </p:graphicFrame>
        <p:sp>
          <p:nvSpPr>
            <p:cNvPr id="25609" name="Text Box 10"/>
            <p:cNvSpPr txBox="1">
              <a:spLocks noChangeArrowheads="1"/>
            </p:cNvSpPr>
            <p:nvPr/>
          </p:nvSpPr>
          <p:spPr bwMode="auto">
            <a:xfrm>
              <a:off x="4092" y="1464"/>
              <a:ext cx="276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 dirty="0">
                  <a:solidFill>
                    <a:srgbClr val="FF00FF"/>
                  </a:solidFill>
                  <a:latin typeface="Times New Roman" panose="02020603050405020304" pitchFamily="18" charset="0"/>
                </a:rPr>
                <a:t>6</a:t>
              </a:r>
            </a:p>
          </p:txBody>
        </p:sp>
      </p:grpSp>
      <p:grpSp>
        <p:nvGrpSpPr>
          <p:cNvPr id="5" name="Group 11"/>
          <p:cNvGrpSpPr/>
          <p:nvPr/>
        </p:nvGrpSpPr>
        <p:grpSpPr bwMode="auto">
          <a:xfrm>
            <a:off x="2471775" y="3386139"/>
            <a:ext cx="2331244" cy="1757362"/>
            <a:chOff x="1967" y="2733"/>
            <a:chExt cx="1958" cy="1587"/>
          </a:xfrm>
        </p:grpSpPr>
        <p:pic>
          <p:nvPicPr>
            <p:cNvPr id="25611" name="Picture 12" descr="啄木鸟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7" y="2733"/>
              <a:ext cx="1958" cy="1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12" name="Text Box 13"/>
            <p:cNvSpPr txBox="1">
              <a:spLocks noChangeArrowheads="1"/>
            </p:cNvSpPr>
            <p:nvPr/>
          </p:nvSpPr>
          <p:spPr bwMode="auto">
            <a:xfrm>
              <a:off x="3396" y="2808"/>
              <a:ext cx="276" cy="4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 dirty="0">
                  <a:solidFill>
                    <a:srgbClr val="FF00FF"/>
                  </a:solidFill>
                  <a:latin typeface="Times New Roman" panose="02020603050405020304" pitchFamily="18" charset="0"/>
                </a:rPr>
                <a:t>8</a:t>
              </a:r>
            </a:p>
          </p:txBody>
        </p:sp>
      </p:grpSp>
      <p:grpSp>
        <p:nvGrpSpPr>
          <p:cNvPr id="6" name="Group 14"/>
          <p:cNvGrpSpPr/>
          <p:nvPr/>
        </p:nvGrpSpPr>
        <p:grpSpPr bwMode="auto">
          <a:xfrm>
            <a:off x="2400301" y="1770460"/>
            <a:ext cx="2407688" cy="1602581"/>
            <a:chOff x="1969" y="1404"/>
            <a:chExt cx="1967" cy="1346"/>
          </a:xfrm>
        </p:grpSpPr>
        <p:graphicFrame>
          <p:nvGraphicFramePr>
            <p:cNvPr id="25614" name="Object 15"/>
            <p:cNvGraphicFramePr>
              <a:graphicFrameLocks noChangeAspect="1"/>
            </p:cNvGraphicFramePr>
            <p:nvPr/>
          </p:nvGraphicFramePr>
          <p:xfrm>
            <a:off x="1969" y="1404"/>
            <a:ext cx="1967" cy="1346"/>
          </p:xfrm>
          <a:graphic>
            <a:graphicData uri="http://schemas.openxmlformats.org/presentationml/2006/ole">
              <p:oleObj spid="_x0000_s5125" r:id="rId8" imgW="4514286" imgH="3200000" progId="PBrush">
                <p:embed/>
              </p:oleObj>
            </a:graphicData>
          </a:graphic>
        </p:graphicFrame>
        <p:sp>
          <p:nvSpPr>
            <p:cNvPr id="25615" name="Text Box 16"/>
            <p:cNvSpPr txBox="1">
              <a:spLocks noChangeArrowheads="1"/>
            </p:cNvSpPr>
            <p:nvPr/>
          </p:nvSpPr>
          <p:spPr bwMode="auto">
            <a:xfrm>
              <a:off x="3348" y="1476"/>
              <a:ext cx="27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 dirty="0">
                  <a:solidFill>
                    <a:srgbClr val="FF00FF"/>
                  </a:solidFill>
                  <a:latin typeface="Times New Roman" panose="02020603050405020304" pitchFamily="18" charset="0"/>
                </a:rPr>
                <a:t>5</a:t>
              </a:r>
            </a:p>
          </p:txBody>
        </p:sp>
      </p:grpSp>
      <p:grpSp>
        <p:nvGrpSpPr>
          <p:cNvPr id="7" name="Group 17"/>
          <p:cNvGrpSpPr/>
          <p:nvPr/>
        </p:nvGrpSpPr>
        <p:grpSpPr bwMode="auto">
          <a:xfrm>
            <a:off x="2482802" y="349899"/>
            <a:ext cx="2336006" cy="1406296"/>
            <a:chOff x="1959" y="0"/>
            <a:chExt cx="1962" cy="1458"/>
          </a:xfrm>
        </p:grpSpPr>
        <p:graphicFrame>
          <p:nvGraphicFramePr>
            <p:cNvPr id="25617" name="Object 18"/>
            <p:cNvGraphicFramePr>
              <a:graphicFrameLocks noChangeAspect="1"/>
            </p:cNvGraphicFramePr>
            <p:nvPr/>
          </p:nvGraphicFramePr>
          <p:xfrm>
            <a:off x="1959" y="0"/>
            <a:ext cx="1962" cy="1458"/>
          </p:xfrm>
          <a:graphic>
            <a:graphicData uri="http://schemas.openxmlformats.org/presentationml/2006/ole">
              <p:oleObj spid="_x0000_s5126" r:id="rId9" imgW="6392167" imgH="4982270" progId="PBrush">
                <p:embed/>
              </p:oleObj>
            </a:graphicData>
          </a:graphic>
        </p:graphicFrame>
        <p:sp>
          <p:nvSpPr>
            <p:cNvPr id="25618" name="Text Box 19"/>
            <p:cNvSpPr txBox="1">
              <a:spLocks noChangeArrowheads="1"/>
            </p:cNvSpPr>
            <p:nvPr/>
          </p:nvSpPr>
          <p:spPr bwMode="auto">
            <a:xfrm>
              <a:off x="2232" y="12"/>
              <a:ext cx="276" cy="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 dirty="0">
                  <a:solidFill>
                    <a:srgbClr val="FF00FF"/>
                  </a:solidFill>
                  <a:latin typeface="Times New Roman" panose="02020603050405020304" pitchFamily="18" charset="0"/>
                </a:rPr>
                <a:t>2</a:t>
              </a:r>
            </a:p>
          </p:txBody>
        </p:sp>
      </p:grpSp>
      <p:grpSp>
        <p:nvGrpSpPr>
          <p:cNvPr id="8" name="Group 20"/>
          <p:cNvGrpSpPr/>
          <p:nvPr/>
        </p:nvGrpSpPr>
        <p:grpSpPr bwMode="auto">
          <a:xfrm>
            <a:off x="76145" y="349900"/>
            <a:ext cx="2359819" cy="1392542"/>
            <a:chOff x="0" y="0"/>
            <a:chExt cx="1982" cy="1446"/>
          </a:xfrm>
        </p:grpSpPr>
        <p:graphicFrame>
          <p:nvGraphicFramePr>
            <p:cNvPr id="25620" name="Object 21"/>
            <p:cNvGraphicFramePr>
              <a:graphicFrameLocks noChangeAspect="1"/>
            </p:cNvGraphicFramePr>
            <p:nvPr/>
          </p:nvGraphicFramePr>
          <p:xfrm>
            <a:off x="0" y="0"/>
            <a:ext cx="1982" cy="1446"/>
          </p:xfrm>
          <a:graphic>
            <a:graphicData uri="http://schemas.openxmlformats.org/presentationml/2006/ole">
              <p:oleObj spid="_x0000_s5127" r:id="rId10" imgW="6942857" imgH="4885714" progId="PBrush">
                <p:embed/>
              </p:oleObj>
            </a:graphicData>
          </a:graphic>
        </p:graphicFrame>
        <p:sp>
          <p:nvSpPr>
            <p:cNvPr id="25621" name="Text Box 22"/>
            <p:cNvSpPr txBox="1">
              <a:spLocks noChangeArrowheads="1"/>
            </p:cNvSpPr>
            <p:nvPr/>
          </p:nvSpPr>
          <p:spPr bwMode="auto">
            <a:xfrm>
              <a:off x="1404" y="0"/>
              <a:ext cx="276" cy="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 dirty="0">
                  <a:solidFill>
                    <a:srgbClr val="FF00FF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</p:grpSp>
      <p:sp>
        <p:nvSpPr>
          <p:cNvPr id="25622" name="Line 23"/>
          <p:cNvSpPr>
            <a:spLocks noChangeShapeType="1"/>
          </p:cNvSpPr>
          <p:nvPr/>
        </p:nvSpPr>
        <p:spPr bwMode="auto">
          <a:xfrm>
            <a:off x="157657" y="1769293"/>
            <a:ext cx="68580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5623" name="Line 24"/>
          <p:cNvSpPr>
            <a:spLocks noChangeShapeType="1"/>
          </p:cNvSpPr>
          <p:nvPr/>
        </p:nvSpPr>
        <p:spPr bwMode="auto">
          <a:xfrm>
            <a:off x="2435963" y="361093"/>
            <a:ext cx="18859" cy="4726424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5624" name="Line 25"/>
          <p:cNvSpPr>
            <a:spLocks noChangeShapeType="1"/>
          </p:cNvSpPr>
          <p:nvPr/>
        </p:nvSpPr>
        <p:spPr bwMode="auto">
          <a:xfrm>
            <a:off x="92008" y="3342641"/>
            <a:ext cx="68580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5625" name="Line 26"/>
          <p:cNvSpPr>
            <a:spLocks noChangeShapeType="1"/>
          </p:cNvSpPr>
          <p:nvPr/>
        </p:nvSpPr>
        <p:spPr bwMode="auto">
          <a:xfrm flipH="1">
            <a:off x="4783675" y="349900"/>
            <a:ext cx="25349" cy="4793547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grpSp>
        <p:nvGrpSpPr>
          <p:cNvPr id="9" name="Group 27"/>
          <p:cNvGrpSpPr/>
          <p:nvPr/>
        </p:nvGrpSpPr>
        <p:grpSpPr bwMode="auto">
          <a:xfrm>
            <a:off x="4818808" y="357519"/>
            <a:ext cx="2173433" cy="1412965"/>
            <a:chOff x="3929" y="0"/>
            <a:chExt cx="1843" cy="1413"/>
          </a:xfrm>
        </p:grpSpPr>
        <p:graphicFrame>
          <p:nvGraphicFramePr>
            <p:cNvPr id="25627" name="Object 28"/>
            <p:cNvGraphicFramePr>
              <a:graphicFrameLocks noChangeAspect="1"/>
            </p:cNvGraphicFramePr>
            <p:nvPr/>
          </p:nvGraphicFramePr>
          <p:xfrm>
            <a:off x="3929" y="0"/>
            <a:ext cx="1843" cy="1413"/>
          </p:xfrm>
          <a:graphic>
            <a:graphicData uri="http://schemas.openxmlformats.org/presentationml/2006/ole">
              <p:oleObj spid="_x0000_s5128" r:id="rId11" imgW="4086795" imgH="3219899" progId="PBrush">
                <p:embed/>
              </p:oleObj>
            </a:graphicData>
          </a:graphic>
        </p:graphicFrame>
        <p:sp>
          <p:nvSpPr>
            <p:cNvPr id="25628" name="Text Box 29"/>
            <p:cNvSpPr txBox="1">
              <a:spLocks noChangeArrowheads="1"/>
            </p:cNvSpPr>
            <p:nvPr/>
          </p:nvSpPr>
          <p:spPr bwMode="auto">
            <a:xfrm>
              <a:off x="4020" y="36"/>
              <a:ext cx="276" cy="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 dirty="0">
                  <a:solidFill>
                    <a:srgbClr val="FF00FF"/>
                  </a:solidFill>
                  <a:latin typeface="Times New Roman" panose="02020603050405020304" pitchFamily="18" charset="0"/>
                </a:rPr>
                <a:t>3</a:t>
              </a:r>
            </a:p>
          </p:txBody>
        </p:sp>
      </p:grpSp>
      <p:grpSp>
        <p:nvGrpSpPr>
          <p:cNvPr id="10" name="Group 30"/>
          <p:cNvGrpSpPr/>
          <p:nvPr/>
        </p:nvGrpSpPr>
        <p:grpSpPr bwMode="auto">
          <a:xfrm>
            <a:off x="4847036" y="3386139"/>
            <a:ext cx="2172890" cy="1757361"/>
            <a:chOff x="3111" y="2844"/>
            <a:chExt cx="1825" cy="1568"/>
          </a:xfrm>
        </p:grpSpPr>
        <p:pic>
          <p:nvPicPr>
            <p:cNvPr id="25630" name="Picture 31" descr="坦克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11" y="2859"/>
              <a:ext cx="1825" cy="1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31" name="Text Box 32"/>
            <p:cNvSpPr txBox="1">
              <a:spLocks noChangeArrowheads="1"/>
            </p:cNvSpPr>
            <p:nvPr/>
          </p:nvSpPr>
          <p:spPr bwMode="auto">
            <a:xfrm>
              <a:off x="4164" y="2844"/>
              <a:ext cx="348" cy="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700" dirty="0">
                  <a:solidFill>
                    <a:srgbClr val="FF00FF"/>
                  </a:solidFill>
                  <a:latin typeface="Times New Roman" panose="02020603050405020304" pitchFamily="18" charset="0"/>
                </a:rPr>
                <a:t>9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AutoShape 2"/>
          <p:cNvSpPr>
            <a:spLocks noChangeArrowheads="1"/>
          </p:cNvSpPr>
          <p:nvPr/>
        </p:nvSpPr>
        <p:spPr bwMode="auto">
          <a:xfrm>
            <a:off x="1763316" y="2889647"/>
            <a:ext cx="2114550" cy="857250"/>
          </a:xfrm>
          <a:prstGeom prst="cube">
            <a:avLst>
              <a:gd name="adj" fmla="val 54167"/>
            </a:avLst>
          </a:prstGeom>
          <a:solidFill>
            <a:srgbClr val="808080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/>
            <a:r>
              <a:rPr lang="en-US" altLang="zh-CN" dirty="0">
                <a:solidFill>
                  <a:schemeClr val="bg1"/>
                </a:solidFill>
                <a:latin typeface="Times New Roman" panose="02020603050405020304" pitchFamily="18" charset="0"/>
              </a:rPr>
              <a:t>A</a:t>
            </a:r>
          </a:p>
        </p:txBody>
      </p:sp>
      <p:sp>
        <p:nvSpPr>
          <p:cNvPr id="43010" name="AutoShape 3"/>
          <p:cNvSpPr>
            <a:spLocks noChangeArrowheads="1"/>
          </p:cNvSpPr>
          <p:nvPr/>
        </p:nvSpPr>
        <p:spPr bwMode="auto">
          <a:xfrm rot="16200000">
            <a:off x="5935266" y="2489597"/>
            <a:ext cx="2114550" cy="857250"/>
          </a:xfrm>
          <a:prstGeom prst="cube">
            <a:avLst>
              <a:gd name="adj" fmla="val 54167"/>
            </a:avLst>
          </a:prstGeom>
          <a:solidFill>
            <a:srgbClr val="808080"/>
          </a:solidFill>
          <a:ln w="9525">
            <a:solidFill>
              <a:schemeClr val="tx1"/>
            </a:solidFill>
            <a:miter lim="800000"/>
          </a:ln>
        </p:spPr>
        <p:txBody>
          <a:bodyPr vert="eaVert"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dirty="0">
                <a:solidFill>
                  <a:schemeClr val="bg1"/>
                </a:solidFill>
                <a:latin typeface="Times New Roman" panose="02020603050405020304" pitchFamily="18" charset="0"/>
              </a:rPr>
              <a:t>C</a:t>
            </a:r>
          </a:p>
        </p:txBody>
      </p:sp>
      <p:sp>
        <p:nvSpPr>
          <p:cNvPr id="43011" name="AutoShape 4"/>
          <p:cNvSpPr>
            <a:spLocks noChangeArrowheads="1"/>
          </p:cNvSpPr>
          <p:nvPr/>
        </p:nvSpPr>
        <p:spPr bwMode="auto">
          <a:xfrm rot="10800051" flipV="1">
            <a:off x="4220766" y="2661047"/>
            <a:ext cx="1828800" cy="1141809"/>
          </a:xfrm>
          <a:prstGeom prst="cube">
            <a:avLst>
              <a:gd name="adj" fmla="val 17856"/>
            </a:avLst>
          </a:prstGeom>
          <a:solidFill>
            <a:srgbClr val="808080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/>
            <a:r>
              <a:rPr lang="en-US" altLang="zh-CN" dirty="0">
                <a:solidFill>
                  <a:schemeClr val="bg1"/>
                </a:solidFill>
                <a:latin typeface="Times New Roman" panose="02020603050405020304" pitchFamily="18" charset="0"/>
              </a:rPr>
              <a:t>B</a:t>
            </a:r>
          </a:p>
        </p:txBody>
      </p:sp>
      <p:sp>
        <p:nvSpPr>
          <p:cNvPr id="43012" name="Text Box 5"/>
          <p:cNvSpPr txBox="1">
            <a:spLocks noChangeArrowheads="1"/>
          </p:cNvSpPr>
          <p:nvPr/>
        </p:nvSpPr>
        <p:spPr bwMode="auto">
          <a:xfrm>
            <a:off x="993711" y="495301"/>
            <a:ext cx="7900695" cy="76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4500" dirty="0">
                <a:solidFill>
                  <a:srgbClr val="3333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同一块砖怎样放置压强最大？</a:t>
            </a:r>
          </a:p>
        </p:txBody>
      </p:sp>
      <p:sp>
        <p:nvSpPr>
          <p:cNvPr id="43013" name="Text Box 6"/>
          <p:cNvSpPr txBox="1">
            <a:spLocks noChangeArrowheads="1"/>
          </p:cNvSpPr>
          <p:nvPr/>
        </p:nvSpPr>
        <p:spPr bwMode="auto">
          <a:xfrm>
            <a:off x="2449116" y="2271714"/>
            <a:ext cx="1052513" cy="617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平放</a:t>
            </a:r>
          </a:p>
        </p:txBody>
      </p:sp>
      <p:sp>
        <p:nvSpPr>
          <p:cNvPr id="43014" name="Text Box 7"/>
          <p:cNvSpPr txBox="1">
            <a:spLocks noChangeArrowheads="1"/>
          </p:cNvSpPr>
          <p:nvPr/>
        </p:nvSpPr>
        <p:spPr bwMode="auto">
          <a:xfrm>
            <a:off x="4654153" y="1918097"/>
            <a:ext cx="1052513" cy="617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侧放</a:t>
            </a:r>
          </a:p>
        </p:txBody>
      </p:sp>
      <p:sp>
        <p:nvSpPr>
          <p:cNvPr id="43015" name="Text Box 8"/>
          <p:cNvSpPr txBox="1">
            <a:spLocks noChangeArrowheads="1"/>
          </p:cNvSpPr>
          <p:nvPr/>
        </p:nvSpPr>
        <p:spPr bwMode="auto">
          <a:xfrm>
            <a:off x="6335316" y="1289447"/>
            <a:ext cx="1052513" cy="617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竖放</a:t>
            </a:r>
          </a:p>
        </p:txBody>
      </p:sp>
      <p:sp>
        <p:nvSpPr>
          <p:cNvPr id="60425" name="Text Box 9"/>
          <p:cNvSpPr txBox="1">
            <a:spLocks noChangeArrowheads="1"/>
          </p:cNvSpPr>
          <p:nvPr/>
        </p:nvSpPr>
        <p:spPr bwMode="auto">
          <a:xfrm>
            <a:off x="6569870" y="2733675"/>
            <a:ext cx="645850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72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2" decel="100000"/>
                                        <p:tgtEl>
                                          <p:spTgt spid="604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2" decel="100000"/>
                                        <p:tgtEl>
                                          <p:spTgt spid="6042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2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2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ext Box 2"/>
          <p:cNvSpPr txBox="1">
            <a:spLocks noChangeArrowheads="1"/>
          </p:cNvSpPr>
          <p:nvPr/>
        </p:nvSpPr>
        <p:spPr bwMode="auto">
          <a:xfrm>
            <a:off x="616696" y="298847"/>
            <a:ext cx="6423422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600" dirty="0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通过你的观察，你认为下列哪一辆车的载重量更大，试陈述你的理由？</a:t>
            </a:r>
          </a:p>
        </p:txBody>
      </p:sp>
      <p:sp>
        <p:nvSpPr>
          <p:cNvPr id="44036" name="Text Box 5"/>
          <p:cNvSpPr txBox="1">
            <a:spLocks noChangeArrowheads="1"/>
          </p:cNvSpPr>
          <p:nvPr/>
        </p:nvSpPr>
        <p:spPr bwMode="auto">
          <a:xfrm>
            <a:off x="1876476" y="4214814"/>
            <a:ext cx="467916" cy="617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</a:p>
        </p:txBody>
      </p:sp>
      <p:sp>
        <p:nvSpPr>
          <p:cNvPr id="44037" name="Text Box 6"/>
          <p:cNvSpPr txBox="1">
            <a:spLocks noChangeArrowheads="1"/>
          </p:cNvSpPr>
          <p:nvPr/>
        </p:nvSpPr>
        <p:spPr bwMode="auto">
          <a:xfrm>
            <a:off x="6057900" y="4214814"/>
            <a:ext cx="442913" cy="617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6696" y="2014538"/>
            <a:ext cx="3571875" cy="2200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1" y="2014538"/>
            <a:ext cx="3955304" cy="22002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 descr="20097421791643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6441" y="473919"/>
            <a:ext cx="3615612" cy="3910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26023" y="473918"/>
            <a:ext cx="4762500" cy="391082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25555" y="4492690"/>
            <a:ext cx="463265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安装这么多轮子，目的是什么呢？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ChangeArrowheads="1"/>
          </p:cNvSpPr>
          <p:nvPr/>
        </p:nvSpPr>
        <p:spPr bwMode="auto">
          <a:xfrm>
            <a:off x="2065811" y="81963"/>
            <a:ext cx="58293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讨论交流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如何自救？</a:t>
            </a:r>
          </a:p>
        </p:txBody>
      </p:sp>
      <p:sp>
        <p:nvSpPr>
          <p:cNvPr id="46083" name="Text Box 4"/>
          <p:cNvSpPr txBox="1">
            <a:spLocks noChangeArrowheads="1"/>
          </p:cNvSpPr>
          <p:nvPr/>
        </p:nvSpPr>
        <p:spPr bwMode="auto">
          <a:xfrm>
            <a:off x="3828545" y="1017186"/>
            <a:ext cx="2106216" cy="2331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100" b="1" dirty="0"/>
              <a:t>    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一小孩在冰面上行走时，突然发现冰面将要破裂，这时他应该如何自救呢？请你们一起帮他想想办法。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91212" y="3501806"/>
            <a:ext cx="3193180" cy="160734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607" y="921543"/>
            <a:ext cx="3768938" cy="418760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91212" y="921544"/>
            <a:ext cx="3193181" cy="2502289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27184" y="189547"/>
            <a:ext cx="1821180" cy="576263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scaled="0"/>
          </a:gradFill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33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课堂总结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69643" y="897256"/>
            <a:ext cx="5785715" cy="389522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1382316" y="783431"/>
            <a:ext cx="6618684" cy="2285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/>
              <a:t>1</a:t>
            </a:r>
            <a:r>
              <a:rPr lang="zh-CN" altLang="en-US" sz="2400" b="1" dirty="0"/>
              <a:t>、如图所示，正方体放在水平桌面上，若沿图</a:t>
            </a:r>
            <a:r>
              <a:rPr lang="en-US" altLang="zh-CN" sz="2400" b="1" dirty="0"/>
              <a:t>1</a:t>
            </a:r>
            <a:r>
              <a:rPr lang="zh-CN" altLang="en-US" sz="2400" b="1" dirty="0"/>
              <a:t>所示的虚线去掉上面一半，其余部分不动，这时正方体对桌面的压力将</a:t>
            </a:r>
            <a:r>
              <a:rPr lang="zh-CN" altLang="en-US" sz="2400" b="1" u="sng" dirty="0"/>
              <a:t>                 </a:t>
            </a:r>
            <a:r>
              <a:rPr lang="zh-CN" altLang="en-US" sz="2400" b="1" dirty="0"/>
              <a:t>，压强将</a:t>
            </a:r>
            <a:r>
              <a:rPr lang="zh-CN" altLang="en-US" sz="2400" b="1" u="sng" dirty="0"/>
              <a:t>                </a:t>
            </a:r>
            <a:r>
              <a:rPr lang="zh-CN" altLang="en-US" sz="2400" b="1" dirty="0"/>
              <a:t>。如果沿图</a:t>
            </a:r>
            <a:r>
              <a:rPr lang="en-US" altLang="zh-CN" sz="2400" b="1" dirty="0"/>
              <a:t>2 </a:t>
            </a:r>
            <a:r>
              <a:rPr lang="zh-CN" altLang="en-US" sz="2400" b="1" dirty="0"/>
              <a:t>所示的虚线去掉右面一半，其余部分不动，这时正方体对桌面的压力将</a:t>
            </a:r>
            <a:r>
              <a:rPr lang="zh-CN" altLang="en-US" sz="2400" b="1" u="sng" dirty="0"/>
              <a:t>                 </a:t>
            </a:r>
            <a:r>
              <a:rPr lang="zh-CN" altLang="en-US" sz="2400" b="1" dirty="0"/>
              <a:t>，压强将</a:t>
            </a:r>
            <a:r>
              <a:rPr lang="zh-CN" altLang="en-US" sz="2400" b="1" u="sng" dirty="0"/>
              <a:t>                </a:t>
            </a:r>
            <a:r>
              <a:rPr lang="zh-CN" altLang="en-US" sz="2400" b="1" dirty="0"/>
              <a:t>。</a:t>
            </a:r>
            <a:r>
              <a:rPr lang="en-US" altLang="zh-CN" sz="2400" b="1" dirty="0"/>
              <a:t>(</a:t>
            </a:r>
            <a:r>
              <a:rPr lang="zh-CN" altLang="en-US" sz="2400" b="1" dirty="0"/>
              <a:t>填变化情况</a:t>
            </a:r>
            <a:r>
              <a:rPr lang="en-US" altLang="zh-CN" sz="2400" b="1" dirty="0"/>
              <a:t>)</a:t>
            </a:r>
          </a:p>
        </p:txBody>
      </p:sp>
      <p:grpSp>
        <p:nvGrpSpPr>
          <p:cNvPr id="2" name="Group 4"/>
          <p:cNvGrpSpPr/>
          <p:nvPr/>
        </p:nvGrpSpPr>
        <p:grpSpPr bwMode="auto">
          <a:xfrm>
            <a:off x="2056211" y="3328987"/>
            <a:ext cx="1350169" cy="1590674"/>
            <a:chOff x="767" y="2796"/>
            <a:chExt cx="1134" cy="1336"/>
          </a:xfrm>
        </p:grpSpPr>
        <p:grpSp>
          <p:nvGrpSpPr>
            <p:cNvPr id="3" name="Group 5"/>
            <p:cNvGrpSpPr/>
            <p:nvPr/>
          </p:nvGrpSpPr>
          <p:grpSpPr bwMode="auto">
            <a:xfrm>
              <a:off x="767" y="2796"/>
              <a:ext cx="1134" cy="868"/>
              <a:chOff x="730" y="3043"/>
              <a:chExt cx="1134" cy="868"/>
            </a:xfrm>
          </p:grpSpPr>
          <p:grpSp>
            <p:nvGrpSpPr>
              <p:cNvPr id="4" name="Group 6"/>
              <p:cNvGrpSpPr/>
              <p:nvPr/>
            </p:nvGrpSpPr>
            <p:grpSpPr bwMode="auto">
              <a:xfrm>
                <a:off x="730" y="3043"/>
                <a:ext cx="1125" cy="868"/>
                <a:chOff x="594" y="2907"/>
                <a:chExt cx="1381" cy="1124"/>
              </a:xfrm>
            </p:grpSpPr>
            <p:sp>
              <p:nvSpPr>
                <p:cNvPr id="26630" name="Rectangle 7"/>
                <p:cNvSpPr>
                  <a:spLocks noChangeArrowheads="1"/>
                </p:cNvSpPr>
                <p:nvPr/>
              </p:nvSpPr>
              <p:spPr bwMode="auto">
                <a:xfrm>
                  <a:off x="594" y="3245"/>
                  <a:ext cx="1051" cy="786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6631" name="AutoShape 8"/>
                <p:cNvSpPr>
                  <a:spLocks noChangeArrowheads="1"/>
                </p:cNvSpPr>
                <p:nvPr/>
              </p:nvSpPr>
              <p:spPr bwMode="auto">
                <a:xfrm>
                  <a:off x="594" y="2907"/>
                  <a:ext cx="1381" cy="339"/>
                </a:xfrm>
                <a:prstGeom prst="parallelogram">
                  <a:avLst>
                    <a:gd name="adj" fmla="val 101844"/>
                  </a:avLst>
                </a:prstGeom>
                <a:noFill/>
                <a:ln w="38100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6632" name="Line 9"/>
                <p:cNvSpPr>
                  <a:spLocks noChangeShapeType="1"/>
                </p:cNvSpPr>
                <p:nvPr/>
              </p:nvSpPr>
              <p:spPr bwMode="auto">
                <a:xfrm>
                  <a:off x="1957" y="2917"/>
                  <a:ext cx="0" cy="868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633" name="Line 10"/>
                <p:cNvSpPr>
                  <a:spLocks noChangeShapeType="1"/>
                </p:cNvSpPr>
                <p:nvPr/>
              </p:nvSpPr>
              <p:spPr bwMode="auto">
                <a:xfrm flipV="1">
                  <a:off x="1627" y="3767"/>
                  <a:ext cx="339" cy="247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6634" name="Line 11"/>
              <p:cNvSpPr>
                <a:spLocks noChangeShapeType="1"/>
              </p:cNvSpPr>
              <p:nvPr/>
            </p:nvSpPr>
            <p:spPr bwMode="auto">
              <a:xfrm>
                <a:off x="731" y="3602"/>
                <a:ext cx="84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Dot"/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35" name="Line 12"/>
              <p:cNvSpPr>
                <a:spLocks noChangeShapeType="1"/>
              </p:cNvSpPr>
              <p:nvPr/>
            </p:nvSpPr>
            <p:spPr bwMode="auto">
              <a:xfrm flipV="1">
                <a:off x="1573" y="3374"/>
                <a:ext cx="291" cy="23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Dot"/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6636" name="Text Box 13"/>
            <p:cNvSpPr txBox="1">
              <a:spLocks noChangeArrowheads="1"/>
            </p:cNvSpPr>
            <p:nvPr/>
          </p:nvSpPr>
          <p:spPr bwMode="auto">
            <a:xfrm>
              <a:off x="951" y="3822"/>
              <a:ext cx="75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b="1" dirty="0"/>
                <a:t>图</a:t>
              </a:r>
              <a:r>
                <a:rPr lang="en-US" altLang="zh-CN" b="1" dirty="0"/>
                <a:t>1</a:t>
              </a:r>
            </a:p>
          </p:txBody>
        </p:sp>
      </p:grpSp>
      <p:grpSp>
        <p:nvGrpSpPr>
          <p:cNvPr id="5" name="Group 14"/>
          <p:cNvGrpSpPr/>
          <p:nvPr/>
        </p:nvGrpSpPr>
        <p:grpSpPr bwMode="auto">
          <a:xfrm>
            <a:off x="4810126" y="3253979"/>
            <a:ext cx="1383506" cy="1687116"/>
            <a:chOff x="3080" y="2733"/>
            <a:chExt cx="1162" cy="1417"/>
          </a:xfrm>
        </p:grpSpPr>
        <p:grpSp>
          <p:nvGrpSpPr>
            <p:cNvPr id="6" name="Group 15"/>
            <p:cNvGrpSpPr/>
            <p:nvPr/>
          </p:nvGrpSpPr>
          <p:grpSpPr bwMode="auto">
            <a:xfrm>
              <a:off x="3080" y="2733"/>
              <a:ext cx="1162" cy="932"/>
              <a:chOff x="3062" y="2952"/>
              <a:chExt cx="1162" cy="932"/>
            </a:xfrm>
          </p:grpSpPr>
          <p:grpSp>
            <p:nvGrpSpPr>
              <p:cNvPr id="7" name="Group 16"/>
              <p:cNvGrpSpPr/>
              <p:nvPr/>
            </p:nvGrpSpPr>
            <p:grpSpPr bwMode="auto">
              <a:xfrm>
                <a:off x="3062" y="2952"/>
                <a:ext cx="1162" cy="932"/>
                <a:chOff x="594" y="2907"/>
                <a:chExt cx="1381" cy="1124"/>
              </a:xfrm>
            </p:grpSpPr>
            <p:sp>
              <p:nvSpPr>
                <p:cNvPr id="26640" name="Rectangle 17"/>
                <p:cNvSpPr>
                  <a:spLocks noChangeArrowheads="1"/>
                </p:cNvSpPr>
                <p:nvPr/>
              </p:nvSpPr>
              <p:spPr bwMode="auto">
                <a:xfrm>
                  <a:off x="594" y="3245"/>
                  <a:ext cx="1051" cy="786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6641" name="AutoShape 18"/>
                <p:cNvSpPr>
                  <a:spLocks noChangeArrowheads="1"/>
                </p:cNvSpPr>
                <p:nvPr/>
              </p:nvSpPr>
              <p:spPr bwMode="auto">
                <a:xfrm>
                  <a:off x="594" y="2907"/>
                  <a:ext cx="1381" cy="339"/>
                </a:xfrm>
                <a:prstGeom prst="parallelogram">
                  <a:avLst>
                    <a:gd name="adj" fmla="val 101844"/>
                  </a:avLst>
                </a:prstGeom>
                <a:noFill/>
                <a:ln w="38100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6642" name="Line 19"/>
                <p:cNvSpPr>
                  <a:spLocks noChangeShapeType="1"/>
                </p:cNvSpPr>
                <p:nvPr/>
              </p:nvSpPr>
              <p:spPr bwMode="auto">
                <a:xfrm>
                  <a:off x="1957" y="2917"/>
                  <a:ext cx="0" cy="868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643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1627" y="3767"/>
                  <a:ext cx="339" cy="247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6644" name="Line 21"/>
              <p:cNvSpPr>
                <a:spLocks noChangeShapeType="1"/>
              </p:cNvSpPr>
              <p:nvPr/>
            </p:nvSpPr>
            <p:spPr bwMode="auto">
              <a:xfrm>
                <a:off x="3465" y="3237"/>
                <a:ext cx="18" cy="6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Dot"/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5" name="Line 22"/>
              <p:cNvSpPr>
                <a:spLocks noChangeShapeType="1"/>
              </p:cNvSpPr>
              <p:nvPr/>
            </p:nvSpPr>
            <p:spPr bwMode="auto">
              <a:xfrm flipV="1">
                <a:off x="3456" y="2962"/>
                <a:ext cx="247" cy="25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Dot"/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6646" name="Text Box 23"/>
            <p:cNvSpPr txBox="1">
              <a:spLocks noChangeArrowheads="1"/>
            </p:cNvSpPr>
            <p:nvPr/>
          </p:nvSpPr>
          <p:spPr bwMode="auto">
            <a:xfrm>
              <a:off x="3236" y="3840"/>
              <a:ext cx="75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b="1" dirty="0"/>
                <a:t>图</a:t>
              </a:r>
              <a:r>
                <a:rPr lang="en-US" altLang="zh-CN" b="1" dirty="0"/>
                <a:t>2</a:t>
              </a:r>
            </a:p>
          </p:txBody>
        </p:sp>
      </p:grpSp>
      <p:sp>
        <p:nvSpPr>
          <p:cNvPr id="47128" name="Text Box 24"/>
          <p:cNvSpPr txBox="1">
            <a:spLocks noChangeArrowheads="1"/>
          </p:cNvSpPr>
          <p:nvPr/>
        </p:nvSpPr>
        <p:spPr bwMode="auto">
          <a:xfrm>
            <a:off x="4733925" y="1491855"/>
            <a:ext cx="1110854" cy="434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</a:rPr>
              <a:t>变小</a:t>
            </a:r>
          </a:p>
        </p:txBody>
      </p:sp>
      <p:sp>
        <p:nvSpPr>
          <p:cNvPr id="47129" name="Text Box 25"/>
          <p:cNvSpPr txBox="1">
            <a:spLocks noChangeArrowheads="1"/>
          </p:cNvSpPr>
          <p:nvPr/>
        </p:nvSpPr>
        <p:spPr bwMode="auto">
          <a:xfrm>
            <a:off x="1969294" y="1891905"/>
            <a:ext cx="1110854" cy="434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</a:rPr>
              <a:t>变小</a:t>
            </a:r>
          </a:p>
        </p:txBody>
      </p:sp>
      <p:sp>
        <p:nvSpPr>
          <p:cNvPr id="47130" name="Text Box 26"/>
          <p:cNvSpPr txBox="1">
            <a:spLocks noChangeArrowheads="1"/>
          </p:cNvSpPr>
          <p:nvPr/>
        </p:nvSpPr>
        <p:spPr bwMode="auto">
          <a:xfrm>
            <a:off x="1937148" y="2644380"/>
            <a:ext cx="1110853" cy="434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</a:rPr>
              <a:t>变小</a:t>
            </a:r>
          </a:p>
        </p:txBody>
      </p:sp>
      <p:sp>
        <p:nvSpPr>
          <p:cNvPr id="47131" name="Text Box 27"/>
          <p:cNvSpPr txBox="1">
            <a:spLocks noChangeArrowheads="1"/>
          </p:cNvSpPr>
          <p:nvPr/>
        </p:nvSpPr>
        <p:spPr bwMode="auto">
          <a:xfrm>
            <a:off x="4733925" y="2664619"/>
            <a:ext cx="1110854" cy="434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</a:rPr>
              <a:t>不变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21456" y="206217"/>
            <a:ext cx="1836080" cy="577081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scaled="0"/>
          </a:gradFill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33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课堂练习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47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47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47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47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  <p:bldP spid="47128" grpId="0"/>
      <p:bldP spid="47129" grpId="0"/>
      <p:bldP spid="47130" grpId="0"/>
      <p:bldP spid="4713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Text Box 4"/>
          <p:cNvSpPr txBox="1">
            <a:spLocks noChangeArrowheads="1"/>
          </p:cNvSpPr>
          <p:nvPr/>
        </p:nvSpPr>
        <p:spPr bwMode="auto">
          <a:xfrm>
            <a:off x="1787130" y="3708559"/>
            <a:ext cx="2268140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/>
              <a:t>脚尖触地面积约</a:t>
            </a:r>
            <a:r>
              <a:rPr lang="en-US" altLang="zh-CN" b="1"/>
              <a:t>8cm</a:t>
            </a:r>
            <a:r>
              <a:rPr lang="en-US" altLang="zh-CN" b="1" baseline="30000"/>
              <a:t>2</a:t>
            </a:r>
          </a:p>
          <a:p>
            <a:r>
              <a:rPr lang="zh-CN" altLang="en-US" b="1"/>
              <a:t>体重约</a:t>
            </a:r>
            <a:r>
              <a:rPr lang="en-US" altLang="zh-CN" b="1"/>
              <a:t>475N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4866086" y="3708559"/>
            <a:ext cx="2591990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/>
              <a:t>每只脚掌触地面积约</a:t>
            </a:r>
            <a:r>
              <a:rPr lang="en-US" altLang="zh-CN" b="1"/>
              <a:t>600cm</a:t>
            </a:r>
            <a:r>
              <a:rPr lang="en-US" altLang="zh-CN" b="1" baseline="30000"/>
              <a:t>2</a:t>
            </a:r>
          </a:p>
          <a:p>
            <a:r>
              <a:rPr lang="zh-CN" altLang="en-US" b="1"/>
              <a:t>体重约</a:t>
            </a:r>
            <a:r>
              <a:rPr lang="en-US" altLang="zh-CN" b="1"/>
              <a:t>60000N</a:t>
            </a:r>
          </a:p>
        </p:txBody>
      </p:sp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2921199" y="4312204"/>
            <a:ext cx="3590925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700" b="1" dirty="0">
                <a:solidFill>
                  <a:srgbClr val="FF0000"/>
                </a:solidFill>
              </a:rPr>
              <a:t>谁对地面的压强大？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522" y="954645"/>
            <a:ext cx="3519099" cy="263128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6168" y="954645"/>
            <a:ext cx="3712235" cy="263128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83419" y="375762"/>
            <a:ext cx="5368766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b="1" dirty="0"/>
              <a:t>2</a:t>
            </a:r>
            <a:r>
              <a:rPr lang="zh-CN" altLang="en-US" sz="2400" b="1" dirty="0"/>
              <a:t>、观看下面两图，完成后面问题。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内容占位符 50178"/>
          <p:cNvSpPr>
            <a:spLocks noGrp="1" noRot="1" noChangeArrowheads="1"/>
          </p:cNvSpPr>
          <p:nvPr>
            <p:ph idx="1"/>
          </p:nvPr>
        </p:nvSpPr>
        <p:spPr>
          <a:xfrm>
            <a:off x="1261586" y="1334215"/>
            <a:ext cx="6405563" cy="3618309"/>
          </a:xfrm>
        </p:spPr>
        <p:txBody>
          <a:bodyPr>
            <a:normAutofit fontScale="92500"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zh-CN" sz="29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900" b="1" dirty="0">
                <a:latin typeface="黑体" panose="02010609060101010101" pitchFamily="49" charset="-122"/>
                <a:ea typeface="黑体" panose="02010609060101010101" pitchFamily="49" charset="-122"/>
              </a:rPr>
              <a:t>知道压力概念，知道压力与重力的区别，</a:t>
            </a:r>
            <a:endParaRPr lang="en-US" altLang="zh-CN" sz="29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9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900" b="1" dirty="0">
                <a:latin typeface="黑体" panose="02010609060101010101" pitchFamily="49" charset="-122"/>
                <a:ea typeface="黑体" panose="02010609060101010101" pitchFamily="49" charset="-122"/>
              </a:rPr>
              <a:t>会作压力示意图。</a:t>
            </a:r>
          </a:p>
          <a:p>
            <a:pPr>
              <a:buFont typeface="Wingdings" panose="05000000000000000000" pitchFamily="2" charset="2"/>
              <a:buNone/>
            </a:pPr>
            <a:endParaRPr lang="en-US" altLang="zh-CN" sz="29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9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900" b="1" dirty="0">
                <a:latin typeface="黑体" panose="02010609060101010101" pitchFamily="49" charset="-122"/>
                <a:ea typeface="黑体" panose="02010609060101010101" pitchFamily="49" charset="-122"/>
              </a:rPr>
              <a:t>知道影响压力作用效果的因素。</a:t>
            </a:r>
          </a:p>
          <a:p>
            <a:pPr>
              <a:buFont typeface="Wingdings" panose="05000000000000000000" pitchFamily="2" charset="2"/>
              <a:buNone/>
            </a:pPr>
            <a:endParaRPr lang="en-US" altLang="zh-CN" sz="29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9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900" b="1" dirty="0">
                <a:latin typeface="黑体" panose="02010609060101010101" pitchFamily="49" charset="-122"/>
                <a:ea typeface="黑体" panose="02010609060101010101" pitchFamily="49" charset="-122"/>
              </a:rPr>
              <a:t>复述压强的公式、单位并能用压强公式</a:t>
            </a:r>
            <a:endParaRPr lang="en-US" altLang="zh-CN" sz="29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9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900" b="1" dirty="0">
                <a:latin typeface="黑体" panose="02010609060101010101" pitchFamily="49" charset="-122"/>
                <a:ea typeface="黑体" panose="02010609060101010101" pitchFamily="49" charset="-122"/>
              </a:rPr>
              <a:t>进行有关计算。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7184" y="189548"/>
            <a:ext cx="1973580" cy="622459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scaled="0"/>
          </a:gradFill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学习目标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1385888" y="357188"/>
            <a:ext cx="6373416" cy="1944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3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1500" b="1" dirty="0"/>
              <a:t>已知</a:t>
            </a:r>
            <a:r>
              <a:rPr lang="en-US" altLang="zh-CN" sz="1500" b="1" dirty="0"/>
              <a:t>:  </a:t>
            </a:r>
            <a:r>
              <a:rPr lang="en-US" altLang="zh-CN" sz="1500" b="1" dirty="0">
                <a:sym typeface="Wingdings" panose="05000000000000000000" pitchFamily="2" charset="2"/>
              </a:rPr>
              <a:t>(1)</a:t>
            </a:r>
            <a:r>
              <a:rPr lang="zh-CN" altLang="en-US" sz="1500" b="1" dirty="0">
                <a:sym typeface="Wingdings" panose="05000000000000000000" pitchFamily="2" charset="2"/>
              </a:rPr>
              <a:t>对演员来说</a:t>
            </a:r>
          </a:p>
          <a:p>
            <a:pPr>
              <a:lnSpc>
                <a:spcPct val="123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1500" b="1" dirty="0">
                <a:sym typeface="Wingdings" panose="05000000000000000000" pitchFamily="2" charset="2"/>
              </a:rPr>
              <a:t>               </a:t>
            </a:r>
            <a:r>
              <a:rPr lang="en-US" altLang="zh-CN" sz="1500" b="1" dirty="0">
                <a:solidFill>
                  <a:srgbClr val="FF0000"/>
                </a:solidFill>
                <a:sym typeface="Wingdings" panose="05000000000000000000" pitchFamily="2" charset="2"/>
              </a:rPr>
              <a:t>F</a:t>
            </a:r>
            <a:r>
              <a:rPr lang="en-US" altLang="zh-CN" sz="1500" b="1" baseline="-25000" dirty="0">
                <a:solidFill>
                  <a:srgbClr val="FF0000"/>
                </a:solidFill>
                <a:sym typeface="Wingdings" panose="05000000000000000000" pitchFamily="2" charset="2"/>
              </a:rPr>
              <a:t>1</a:t>
            </a:r>
            <a:r>
              <a:rPr lang="en-US" altLang="zh-CN" sz="1500" b="1" dirty="0">
                <a:solidFill>
                  <a:srgbClr val="FF0000"/>
                </a:solidFill>
                <a:sym typeface="Wingdings" panose="05000000000000000000" pitchFamily="2" charset="2"/>
              </a:rPr>
              <a:t>=G</a:t>
            </a:r>
            <a:r>
              <a:rPr lang="en-US" altLang="zh-CN" sz="1500" b="1" baseline="-25000" dirty="0">
                <a:solidFill>
                  <a:srgbClr val="FF0000"/>
                </a:solidFill>
                <a:sym typeface="Wingdings" panose="05000000000000000000" pitchFamily="2" charset="2"/>
              </a:rPr>
              <a:t>1</a:t>
            </a:r>
            <a:r>
              <a:rPr lang="en-US" altLang="zh-CN" sz="1500" b="1" dirty="0">
                <a:solidFill>
                  <a:srgbClr val="FF0000"/>
                </a:solidFill>
                <a:sym typeface="Wingdings" panose="05000000000000000000" pitchFamily="2" charset="2"/>
              </a:rPr>
              <a:t>=475N,      S</a:t>
            </a:r>
            <a:r>
              <a:rPr lang="en-US" altLang="zh-CN" sz="1500" b="1" baseline="-25000" dirty="0">
                <a:solidFill>
                  <a:srgbClr val="FF0000"/>
                </a:solidFill>
                <a:sym typeface="Wingdings" panose="05000000000000000000" pitchFamily="2" charset="2"/>
              </a:rPr>
              <a:t>1</a:t>
            </a:r>
            <a:r>
              <a:rPr lang="en-US" altLang="zh-CN" sz="1500" b="1" dirty="0">
                <a:solidFill>
                  <a:srgbClr val="FF0000"/>
                </a:solidFill>
                <a:sym typeface="Wingdings" panose="05000000000000000000" pitchFamily="2" charset="2"/>
              </a:rPr>
              <a:t>=8cm</a:t>
            </a:r>
            <a:r>
              <a:rPr lang="en-US" altLang="zh-CN" sz="1500" b="1" baseline="30000" dirty="0">
                <a:solidFill>
                  <a:srgbClr val="FF0000"/>
                </a:solidFill>
                <a:sym typeface="Wingdings" panose="05000000000000000000" pitchFamily="2" charset="2"/>
              </a:rPr>
              <a:t>2</a:t>
            </a:r>
            <a:r>
              <a:rPr lang="en-US" altLang="zh-CN" sz="1500" b="1" dirty="0">
                <a:solidFill>
                  <a:srgbClr val="FF0000"/>
                </a:solidFill>
                <a:sym typeface="Wingdings" panose="05000000000000000000" pitchFamily="2" charset="2"/>
              </a:rPr>
              <a:t>=8x10</a:t>
            </a:r>
            <a:r>
              <a:rPr lang="en-US" altLang="zh-CN" sz="1500" b="1" baseline="30000" dirty="0">
                <a:solidFill>
                  <a:srgbClr val="FF0000"/>
                </a:solidFill>
                <a:sym typeface="Wingdings" panose="05000000000000000000" pitchFamily="2" charset="2"/>
              </a:rPr>
              <a:t>-4</a:t>
            </a:r>
            <a:r>
              <a:rPr lang="en-US" altLang="zh-CN" sz="1500" b="1" dirty="0">
                <a:solidFill>
                  <a:srgbClr val="FF0000"/>
                </a:solidFill>
                <a:sym typeface="Wingdings" panose="05000000000000000000" pitchFamily="2" charset="2"/>
              </a:rPr>
              <a:t>m</a:t>
            </a:r>
            <a:r>
              <a:rPr lang="en-US" altLang="zh-CN" sz="1500" b="1" baseline="30000" dirty="0">
                <a:solidFill>
                  <a:srgbClr val="FF0000"/>
                </a:solidFill>
                <a:sym typeface="Wingdings" panose="05000000000000000000" pitchFamily="2" charset="2"/>
              </a:rPr>
              <a:t>2</a:t>
            </a:r>
          </a:p>
          <a:p>
            <a:pPr>
              <a:lnSpc>
                <a:spcPct val="123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1500" b="1" dirty="0">
                <a:sym typeface="Wingdings" panose="05000000000000000000" pitchFamily="2" charset="2"/>
              </a:rPr>
              <a:t>           (2)</a:t>
            </a:r>
            <a:r>
              <a:rPr lang="zh-CN" altLang="en-US" sz="1500" b="1" dirty="0">
                <a:sym typeface="Wingdings" panose="05000000000000000000" pitchFamily="2" charset="2"/>
              </a:rPr>
              <a:t>对大象来说</a:t>
            </a:r>
          </a:p>
          <a:p>
            <a:pPr>
              <a:lnSpc>
                <a:spcPct val="123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1500" b="1" dirty="0">
                <a:sym typeface="Wingdings" panose="05000000000000000000" pitchFamily="2" charset="2"/>
              </a:rPr>
              <a:t>               </a:t>
            </a:r>
            <a:r>
              <a:rPr lang="en-US" altLang="zh-CN" sz="1500" b="1" dirty="0">
                <a:solidFill>
                  <a:srgbClr val="FF0000"/>
                </a:solidFill>
                <a:sym typeface="Wingdings" panose="05000000000000000000" pitchFamily="2" charset="2"/>
              </a:rPr>
              <a:t>F</a:t>
            </a:r>
            <a:r>
              <a:rPr lang="en-US" altLang="zh-CN" sz="1500" b="1" baseline="-25000" dirty="0">
                <a:solidFill>
                  <a:srgbClr val="FF0000"/>
                </a:solidFill>
                <a:sym typeface="Wingdings" panose="05000000000000000000" pitchFamily="2" charset="2"/>
              </a:rPr>
              <a:t>2</a:t>
            </a:r>
            <a:r>
              <a:rPr lang="en-US" altLang="zh-CN" sz="1500" b="1" dirty="0">
                <a:solidFill>
                  <a:srgbClr val="FF0000"/>
                </a:solidFill>
                <a:sym typeface="Wingdings" panose="05000000000000000000" pitchFamily="2" charset="2"/>
              </a:rPr>
              <a:t>=G</a:t>
            </a:r>
            <a:r>
              <a:rPr lang="en-US" altLang="zh-CN" sz="1500" b="1" baseline="-25000" dirty="0">
                <a:solidFill>
                  <a:srgbClr val="FF0000"/>
                </a:solidFill>
                <a:sym typeface="Wingdings" panose="05000000000000000000" pitchFamily="2" charset="2"/>
              </a:rPr>
              <a:t>2</a:t>
            </a:r>
            <a:r>
              <a:rPr lang="en-US" altLang="zh-CN" sz="1500" b="1" dirty="0">
                <a:solidFill>
                  <a:srgbClr val="FF0000"/>
                </a:solidFill>
                <a:sym typeface="Wingdings" panose="05000000000000000000" pitchFamily="2" charset="2"/>
              </a:rPr>
              <a:t>=60000N,  S</a:t>
            </a:r>
            <a:r>
              <a:rPr lang="en-US" altLang="zh-CN" sz="1500" b="1" baseline="-25000" dirty="0">
                <a:solidFill>
                  <a:srgbClr val="FF0000"/>
                </a:solidFill>
                <a:sym typeface="Wingdings" panose="05000000000000000000" pitchFamily="2" charset="2"/>
              </a:rPr>
              <a:t>2</a:t>
            </a:r>
            <a:r>
              <a:rPr lang="en-US" altLang="zh-CN" sz="1500" b="1" dirty="0">
                <a:solidFill>
                  <a:srgbClr val="FF0000"/>
                </a:solidFill>
                <a:sym typeface="Wingdings" panose="05000000000000000000" pitchFamily="2" charset="2"/>
              </a:rPr>
              <a:t>=600cm</a:t>
            </a:r>
            <a:r>
              <a:rPr lang="en-US" altLang="zh-CN" sz="1500" b="1" baseline="30000" dirty="0">
                <a:solidFill>
                  <a:srgbClr val="FF0000"/>
                </a:solidFill>
                <a:sym typeface="Wingdings" panose="05000000000000000000" pitchFamily="2" charset="2"/>
              </a:rPr>
              <a:t>2</a:t>
            </a:r>
            <a:r>
              <a:rPr lang="en-US" altLang="zh-CN" sz="1500" b="1" dirty="0">
                <a:solidFill>
                  <a:srgbClr val="FF0000"/>
                </a:solidFill>
                <a:sym typeface="Wingdings" panose="05000000000000000000" pitchFamily="2" charset="2"/>
              </a:rPr>
              <a:t>x4=0.24m</a:t>
            </a:r>
            <a:r>
              <a:rPr lang="en-US" altLang="zh-CN" sz="1500" b="1" baseline="30000" dirty="0">
                <a:solidFill>
                  <a:srgbClr val="FF0000"/>
                </a:solidFill>
                <a:sym typeface="Wingdings" panose="05000000000000000000" pitchFamily="2" charset="2"/>
              </a:rPr>
              <a:t>2</a:t>
            </a:r>
          </a:p>
          <a:p>
            <a:pPr>
              <a:lnSpc>
                <a:spcPct val="123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1500" b="1" baseline="30000" dirty="0">
                <a:sym typeface="Wingdings" panose="05000000000000000000" pitchFamily="2" charset="2"/>
              </a:rPr>
              <a:t>   </a:t>
            </a:r>
            <a:r>
              <a:rPr lang="zh-CN" altLang="en-US" sz="1500" b="1" dirty="0">
                <a:sym typeface="Wingdings" panose="05000000000000000000" pitchFamily="2" charset="2"/>
              </a:rPr>
              <a:t>求</a:t>
            </a:r>
            <a:r>
              <a:rPr lang="en-US" altLang="zh-CN" sz="1500" b="1" dirty="0">
                <a:sym typeface="Wingdings" panose="05000000000000000000" pitchFamily="2" charset="2"/>
              </a:rPr>
              <a:t>:</a:t>
            </a:r>
            <a:r>
              <a:rPr lang="zh-CN" altLang="en-US" sz="1500" b="1" dirty="0">
                <a:sym typeface="Wingdings" panose="05000000000000000000" pitchFamily="2" charset="2"/>
              </a:rPr>
              <a:t>芭蕾舞演员对地面的压强</a:t>
            </a:r>
            <a:r>
              <a:rPr lang="en-US" altLang="zh-CN" sz="1500" b="1" dirty="0">
                <a:sym typeface="Wingdings" panose="05000000000000000000" pitchFamily="2" charset="2"/>
              </a:rPr>
              <a:t>P</a:t>
            </a:r>
            <a:r>
              <a:rPr lang="en-US" altLang="zh-CN" sz="1500" b="1" baseline="-25000" dirty="0">
                <a:sym typeface="Wingdings" panose="05000000000000000000" pitchFamily="2" charset="2"/>
              </a:rPr>
              <a:t>1</a:t>
            </a:r>
            <a:r>
              <a:rPr lang="en-US" altLang="zh-CN" sz="1500" b="1" dirty="0">
                <a:sym typeface="Wingdings" panose="05000000000000000000" pitchFamily="2" charset="2"/>
              </a:rPr>
              <a:t>,</a:t>
            </a:r>
            <a:r>
              <a:rPr lang="zh-CN" altLang="en-US" sz="1500" b="1" dirty="0">
                <a:sym typeface="Wingdings" panose="05000000000000000000" pitchFamily="2" charset="2"/>
              </a:rPr>
              <a:t>大象对地面的压强</a:t>
            </a:r>
            <a:r>
              <a:rPr lang="en-US" altLang="zh-CN" sz="1500" b="1" dirty="0">
                <a:sym typeface="Wingdings" panose="05000000000000000000" pitchFamily="2" charset="2"/>
              </a:rPr>
              <a:t>P</a:t>
            </a:r>
            <a:r>
              <a:rPr lang="en-US" altLang="zh-CN" sz="1500" b="1" baseline="-25000" dirty="0">
                <a:sym typeface="Wingdings" panose="05000000000000000000" pitchFamily="2" charset="2"/>
              </a:rPr>
              <a:t>2</a:t>
            </a:r>
            <a:r>
              <a:rPr lang="en-US" altLang="zh-CN" sz="1500" b="1" dirty="0">
                <a:sym typeface="Wingdings" panose="05000000000000000000" pitchFamily="2" charset="2"/>
              </a:rPr>
              <a:t>.</a:t>
            </a:r>
            <a:endParaRPr lang="en-US" altLang="zh-CN" sz="1500" baseline="30000" dirty="0">
              <a:sym typeface="Wingdings" panose="05000000000000000000" pitchFamily="2" charset="2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1439466" y="2085975"/>
            <a:ext cx="5724525" cy="2370535"/>
            <a:chOff x="567" y="2021"/>
            <a:chExt cx="4808" cy="1991"/>
          </a:xfrm>
        </p:grpSpPr>
        <p:grpSp>
          <p:nvGrpSpPr>
            <p:cNvPr id="3" name="Group 4"/>
            <p:cNvGrpSpPr/>
            <p:nvPr/>
          </p:nvGrpSpPr>
          <p:grpSpPr bwMode="auto">
            <a:xfrm>
              <a:off x="567" y="2021"/>
              <a:ext cx="4808" cy="1991"/>
              <a:chOff x="567" y="2021"/>
              <a:chExt cx="4808" cy="1991"/>
            </a:xfrm>
          </p:grpSpPr>
          <p:grpSp>
            <p:nvGrpSpPr>
              <p:cNvPr id="4" name="Group 5"/>
              <p:cNvGrpSpPr/>
              <p:nvPr/>
            </p:nvGrpSpPr>
            <p:grpSpPr bwMode="auto">
              <a:xfrm>
                <a:off x="567" y="2021"/>
                <a:ext cx="4808" cy="1991"/>
                <a:chOff x="567" y="2021"/>
                <a:chExt cx="4808" cy="1991"/>
              </a:xfrm>
            </p:grpSpPr>
            <p:grpSp>
              <p:nvGrpSpPr>
                <p:cNvPr id="5" name="Group 6"/>
                <p:cNvGrpSpPr/>
                <p:nvPr/>
              </p:nvGrpSpPr>
              <p:grpSpPr bwMode="auto">
                <a:xfrm>
                  <a:off x="567" y="2021"/>
                  <a:ext cx="4808" cy="1991"/>
                  <a:chOff x="612" y="2021"/>
                  <a:chExt cx="4808" cy="1991"/>
                </a:xfrm>
              </p:grpSpPr>
              <p:grpSp>
                <p:nvGrpSpPr>
                  <p:cNvPr id="6" name="Group 7"/>
                  <p:cNvGrpSpPr/>
                  <p:nvPr/>
                </p:nvGrpSpPr>
                <p:grpSpPr bwMode="auto">
                  <a:xfrm>
                    <a:off x="1202" y="2112"/>
                    <a:ext cx="590" cy="575"/>
                    <a:chOff x="1202" y="2115"/>
                    <a:chExt cx="590" cy="575"/>
                  </a:xfrm>
                </p:grpSpPr>
                <p:sp>
                  <p:nvSpPr>
                    <p:cNvPr id="35847" name="Line 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247" y="2387"/>
                      <a:ext cx="317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848" name="Text Box 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202" y="2115"/>
                      <a:ext cx="409" cy="31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>
                        <a:spcBef>
                          <a:spcPct val="50000"/>
                        </a:spcBef>
                      </a:pPr>
                      <a:r>
                        <a:rPr lang="en-US" altLang="zh-CN" b="1" dirty="0"/>
                        <a:t>F</a:t>
                      </a:r>
                      <a:r>
                        <a:rPr lang="en-US" altLang="zh-CN" sz="1200" b="1" dirty="0"/>
                        <a:t>1</a:t>
                      </a:r>
                    </a:p>
                  </p:txBody>
                </p:sp>
                <p:sp>
                  <p:nvSpPr>
                    <p:cNvPr id="35849" name="Text Box 1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202" y="2341"/>
                      <a:ext cx="590" cy="34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>
                        <a:spcBef>
                          <a:spcPct val="50000"/>
                        </a:spcBef>
                      </a:pPr>
                      <a:r>
                        <a:rPr lang="en-US" altLang="zh-CN" sz="2100" dirty="0">
                          <a:latin typeface="Times New Roman" panose="02020603050405020304" pitchFamily="18" charset="0"/>
                        </a:rPr>
                        <a:t>S</a:t>
                      </a:r>
                      <a:r>
                        <a:rPr lang="en-US" altLang="zh-CN" dirty="0">
                          <a:latin typeface="Times New Roman" panose="02020603050405020304" pitchFamily="18" charset="0"/>
                        </a:rPr>
                        <a:t>1</a:t>
                      </a:r>
                    </a:p>
                  </p:txBody>
                </p:sp>
              </p:grpSp>
              <p:sp>
                <p:nvSpPr>
                  <p:cNvPr id="35850" name="Text Box 1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109" y="2021"/>
                    <a:ext cx="1043" cy="34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2100" b="1" dirty="0">
                        <a:latin typeface="Times New Roman" panose="02020603050405020304" pitchFamily="18" charset="0"/>
                      </a:rPr>
                      <a:t>475N</a:t>
                    </a:r>
                  </a:p>
                </p:txBody>
              </p:sp>
              <p:grpSp>
                <p:nvGrpSpPr>
                  <p:cNvPr id="7" name="Group 12"/>
                  <p:cNvGrpSpPr/>
                  <p:nvPr/>
                </p:nvGrpSpPr>
                <p:grpSpPr bwMode="auto">
                  <a:xfrm>
                    <a:off x="612" y="2248"/>
                    <a:ext cx="4808" cy="1764"/>
                    <a:chOff x="612" y="2251"/>
                    <a:chExt cx="4808" cy="1764"/>
                  </a:xfrm>
                </p:grpSpPr>
                <p:sp>
                  <p:nvSpPr>
                    <p:cNvPr id="35852" name="Text Box 13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612" y="2251"/>
                      <a:ext cx="4808" cy="176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>
                        <a:spcBef>
                          <a:spcPct val="50000"/>
                        </a:spcBef>
                      </a:pPr>
                      <a:r>
                        <a:rPr lang="zh-CN" altLang="en-US" b="1" dirty="0"/>
                        <a:t>解</a:t>
                      </a:r>
                      <a:r>
                        <a:rPr lang="en-US" altLang="zh-CN" b="1" dirty="0"/>
                        <a:t>:</a:t>
                      </a:r>
                      <a:r>
                        <a:rPr lang="en-US" altLang="zh-CN" b="1" i="1" dirty="0"/>
                        <a:t>P</a:t>
                      </a:r>
                      <a:r>
                        <a:rPr lang="en-US" altLang="zh-CN" sz="1200" b="1" dirty="0"/>
                        <a:t>1</a:t>
                      </a:r>
                      <a:r>
                        <a:rPr lang="en-US" altLang="zh-CN" b="1" dirty="0"/>
                        <a:t>=       =                         =6X10</a:t>
                      </a:r>
                      <a:r>
                        <a:rPr lang="en-US" altLang="zh-CN" b="1" baseline="30000" dirty="0"/>
                        <a:t>5</a:t>
                      </a:r>
                      <a:r>
                        <a:rPr lang="en-US" altLang="zh-CN" b="1" dirty="0"/>
                        <a:t>N/m</a:t>
                      </a:r>
                      <a:r>
                        <a:rPr lang="en-US" altLang="zh-CN" b="1" baseline="30000" dirty="0"/>
                        <a:t>2</a:t>
                      </a:r>
                      <a:r>
                        <a:rPr lang="en-US" altLang="zh-CN" b="1" dirty="0"/>
                        <a:t>=6X10</a:t>
                      </a:r>
                      <a:r>
                        <a:rPr lang="en-US" altLang="zh-CN" b="1" baseline="30000" dirty="0"/>
                        <a:t>5</a:t>
                      </a:r>
                      <a:r>
                        <a:rPr lang="en-US" altLang="zh-CN" b="1" dirty="0"/>
                        <a:t>Pa</a:t>
                      </a:r>
                    </a:p>
                    <a:p>
                      <a:pPr>
                        <a:spcBef>
                          <a:spcPct val="50000"/>
                        </a:spcBef>
                      </a:pPr>
                      <a:r>
                        <a:rPr lang="en-US" altLang="zh-CN" b="1" dirty="0"/>
                        <a:t>    </a:t>
                      </a:r>
                    </a:p>
                    <a:p>
                      <a:pPr>
                        <a:spcBef>
                          <a:spcPct val="50000"/>
                        </a:spcBef>
                      </a:pPr>
                      <a:r>
                        <a:rPr lang="en-US" altLang="zh-CN" b="1" dirty="0"/>
                        <a:t>    </a:t>
                      </a:r>
                      <a:r>
                        <a:rPr lang="en-US" altLang="zh-CN" b="1" i="1" dirty="0"/>
                        <a:t>P</a:t>
                      </a:r>
                      <a:r>
                        <a:rPr lang="en-US" altLang="zh-CN" b="1" dirty="0"/>
                        <a:t>2</a:t>
                      </a:r>
                      <a:r>
                        <a:rPr lang="en-US" altLang="zh-CN" b="1" dirty="0"/>
                        <a:t>=       =                      =2.5X10</a:t>
                      </a:r>
                      <a:r>
                        <a:rPr lang="en-US" altLang="zh-CN" b="1" baseline="30000" dirty="0"/>
                        <a:t>5</a:t>
                      </a:r>
                      <a:r>
                        <a:rPr lang="en-US" altLang="zh-CN" b="1" dirty="0"/>
                        <a:t>N/m</a:t>
                      </a:r>
                      <a:r>
                        <a:rPr lang="en-US" altLang="zh-CN" b="1" baseline="30000" dirty="0"/>
                        <a:t>2</a:t>
                      </a:r>
                      <a:r>
                        <a:rPr lang="en-US" altLang="zh-CN" b="1" dirty="0"/>
                        <a:t>=</a:t>
                      </a:r>
                      <a:r>
                        <a:rPr lang="en-US" altLang="zh-CN" sz="2100" b="1" dirty="0">
                          <a:latin typeface="Times New Roman" panose="02020603050405020304" pitchFamily="18" charset="0"/>
                        </a:rPr>
                        <a:t>2.5</a:t>
                      </a:r>
                      <a:r>
                        <a:rPr lang="en-US" altLang="zh-CN" sz="2100" b="1" dirty="0"/>
                        <a:t>X</a:t>
                      </a:r>
                      <a:r>
                        <a:rPr lang="en-US" altLang="zh-CN" sz="2100" b="1" dirty="0">
                          <a:latin typeface="Times New Roman" panose="02020603050405020304" pitchFamily="18" charset="0"/>
                        </a:rPr>
                        <a:t>10</a:t>
                      </a:r>
                      <a:r>
                        <a:rPr lang="en-US" altLang="zh-CN" sz="2100" b="1" baseline="30000" dirty="0"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en-US" altLang="zh-CN" sz="2100" b="1" dirty="0">
                          <a:latin typeface="Times New Roman" panose="02020603050405020304" pitchFamily="18" charset="0"/>
                        </a:rPr>
                        <a:t>Pa</a:t>
                      </a:r>
                    </a:p>
                    <a:p>
                      <a:pPr>
                        <a:spcBef>
                          <a:spcPct val="50000"/>
                        </a:spcBef>
                      </a:pPr>
                      <a:endParaRPr lang="en-US" altLang="zh-CN" b="1" dirty="0">
                        <a:latin typeface="Times New Roman" panose="02020603050405020304" pitchFamily="18" charset="0"/>
                      </a:endParaRPr>
                    </a:p>
                    <a:p>
                      <a:pPr>
                        <a:spcBef>
                          <a:spcPct val="50000"/>
                        </a:spcBef>
                      </a:pPr>
                      <a:endParaRPr lang="en-US" altLang="zh-CN" b="1" dirty="0">
                        <a:latin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5853" name="Text Box 14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292" y="2840"/>
                      <a:ext cx="408" cy="34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>
                        <a:spcBef>
                          <a:spcPct val="50000"/>
                        </a:spcBef>
                      </a:pPr>
                      <a:r>
                        <a:rPr lang="en-US" altLang="zh-CN" sz="2100" b="1" dirty="0">
                          <a:latin typeface="Times New Roman" panose="02020603050405020304" pitchFamily="18" charset="0"/>
                        </a:rPr>
                        <a:t>F</a:t>
                      </a:r>
                      <a:r>
                        <a:rPr lang="en-US" altLang="zh-CN" b="1" dirty="0">
                          <a:latin typeface="Times New Roman" panose="02020603050405020304" pitchFamily="18" charset="0"/>
                        </a:rPr>
                        <a:t>2</a:t>
                      </a:r>
                    </a:p>
                  </p:txBody>
                </p:sp>
                <p:sp>
                  <p:nvSpPr>
                    <p:cNvPr id="35854" name="Text Box 1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292" y="3203"/>
                      <a:ext cx="454" cy="34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>
                        <a:spcBef>
                          <a:spcPct val="50000"/>
                        </a:spcBef>
                      </a:pPr>
                      <a:r>
                        <a:rPr lang="en-US" altLang="zh-CN" sz="2100" b="1" dirty="0">
                          <a:latin typeface="Times New Roman" panose="02020603050405020304" pitchFamily="18" charset="0"/>
                        </a:rPr>
                        <a:t>S</a:t>
                      </a:r>
                      <a:r>
                        <a:rPr lang="en-US" altLang="zh-CN" b="1" dirty="0">
                          <a:latin typeface="Times New Roman" panose="02020603050405020304" pitchFamily="18" charset="0"/>
                        </a:rPr>
                        <a:t>2</a:t>
                      </a:r>
                    </a:p>
                  </p:txBody>
                </p:sp>
                <p:sp>
                  <p:nvSpPr>
                    <p:cNvPr id="35855" name="Line 1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791" y="3113"/>
                      <a:ext cx="1088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856" name="Text Box 1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837" y="2795"/>
                      <a:ext cx="862" cy="62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>
                        <a:spcBef>
                          <a:spcPct val="50000"/>
                        </a:spcBef>
                      </a:pPr>
                      <a:r>
                        <a:rPr lang="en-US" altLang="zh-CN" sz="2100" b="1" dirty="0">
                          <a:latin typeface="Times New Roman" panose="02020603050405020304" pitchFamily="18" charset="0"/>
                        </a:rPr>
                        <a:t>60000N</a:t>
                      </a:r>
                    </a:p>
                  </p:txBody>
                </p:sp>
                <p:sp>
                  <p:nvSpPr>
                    <p:cNvPr id="35857" name="Text Box 1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927" y="3158"/>
                      <a:ext cx="816" cy="34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>
                        <a:spcBef>
                          <a:spcPct val="50000"/>
                        </a:spcBef>
                      </a:pPr>
                      <a:r>
                        <a:rPr lang="en-US" altLang="zh-CN" sz="2100" b="1" dirty="0">
                          <a:latin typeface="Times New Roman" panose="02020603050405020304" pitchFamily="18" charset="0"/>
                        </a:rPr>
                        <a:t>0.24m</a:t>
                      </a:r>
                      <a:r>
                        <a:rPr lang="en-US" altLang="zh-CN" sz="2100" b="1" baseline="30000" dirty="0">
                          <a:latin typeface="Times New Roman" panose="02020603050405020304" pitchFamily="18" charset="0"/>
                        </a:rPr>
                        <a:t>2</a:t>
                      </a:r>
                      <a:endParaRPr lang="en-US" altLang="zh-CN" sz="2100" b="1" dirty="0">
                        <a:latin typeface="Times New Roman" panose="02020603050405020304" pitchFamily="18" charset="0"/>
                      </a:endParaRPr>
                    </a:p>
                  </p:txBody>
                </p:sp>
              </p:grpSp>
            </p:grpSp>
            <p:sp>
              <p:nvSpPr>
                <p:cNvPr id="35858" name="Line 19"/>
                <p:cNvSpPr>
                  <a:spLocks noChangeShapeType="1"/>
                </p:cNvSpPr>
                <p:nvPr/>
              </p:nvSpPr>
              <p:spPr bwMode="auto">
                <a:xfrm>
                  <a:off x="1202" y="3113"/>
                  <a:ext cx="27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5859" name="Line 20"/>
              <p:cNvSpPr>
                <a:spLocks noChangeShapeType="1"/>
              </p:cNvSpPr>
              <p:nvPr/>
            </p:nvSpPr>
            <p:spPr bwMode="auto">
              <a:xfrm>
                <a:off x="1746" y="2387"/>
                <a:ext cx="117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5860" name="Text Box 21"/>
            <p:cNvSpPr txBox="1">
              <a:spLocks noChangeArrowheads="1"/>
            </p:cNvSpPr>
            <p:nvPr/>
          </p:nvSpPr>
          <p:spPr bwMode="auto">
            <a:xfrm>
              <a:off x="1837" y="2432"/>
              <a:ext cx="1088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b="1" dirty="0">
                  <a:latin typeface="Times New Roman" panose="02020603050405020304" pitchFamily="18" charset="0"/>
                </a:rPr>
                <a:t>8</a:t>
              </a:r>
              <a:r>
                <a:rPr lang="en-US" altLang="zh-CN" b="1" dirty="0"/>
                <a:t>X</a:t>
              </a:r>
              <a:r>
                <a:rPr lang="en-US" altLang="zh-CN" b="1" dirty="0">
                  <a:latin typeface="Times New Roman" panose="02020603050405020304" pitchFamily="18" charset="0"/>
                </a:rPr>
                <a:t>10</a:t>
              </a:r>
              <a:r>
                <a:rPr lang="en-US" altLang="zh-CN" b="1" baseline="30000" dirty="0">
                  <a:latin typeface="Times New Roman" panose="02020603050405020304" pitchFamily="18" charset="0"/>
                </a:rPr>
                <a:t>-4</a:t>
              </a:r>
              <a:r>
                <a:rPr lang="en-US" altLang="zh-CN" b="1" dirty="0">
                  <a:latin typeface="Times New Roman" panose="02020603050405020304" pitchFamily="18" charset="0"/>
                </a:rPr>
                <a:t>m</a:t>
              </a:r>
              <a:r>
                <a:rPr lang="en-US" altLang="zh-CN" b="1" baseline="30000" dirty="0">
                  <a:latin typeface="Times New Roman" panose="02020603050405020304" pitchFamily="18" charset="0"/>
                </a:rPr>
                <a:t>2</a:t>
              </a:r>
              <a:endParaRPr lang="en-US" altLang="zh-CN" b="1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52246" name="Text Box 22"/>
          <p:cNvSpPr txBox="1">
            <a:spLocks noChangeArrowheads="1"/>
          </p:cNvSpPr>
          <p:nvPr/>
        </p:nvSpPr>
        <p:spPr bwMode="auto">
          <a:xfrm>
            <a:off x="1143001" y="3952875"/>
            <a:ext cx="648057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100" b="1" dirty="0">
                <a:latin typeface="Times New Roman" panose="02020603050405020304" pitchFamily="18" charset="0"/>
              </a:rPr>
              <a:t>答：芭蕾舞演员足尖对地面的压强比大象对地面的</a:t>
            </a:r>
          </a:p>
          <a:p>
            <a:r>
              <a:rPr lang="zh-CN" altLang="en-US" sz="2100" b="1" dirty="0">
                <a:latin typeface="Times New Roman" panose="02020603050405020304" pitchFamily="18" charset="0"/>
              </a:rPr>
              <a:t>             压强大。</a:t>
            </a:r>
          </a:p>
          <a:p>
            <a:pPr algn="ctr">
              <a:spcBef>
                <a:spcPct val="50000"/>
              </a:spcBef>
            </a:pPr>
            <a:endParaRPr lang="en-US" altLang="zh-CN" sz="2100" b="1" u="sng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2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2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2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2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2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2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22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2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22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2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2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2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2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2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4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ext Box 2"/>
          <p:cNvSpPr txBox="1">
            <a:spLocks noChangeArrowheads="1"/>
          </p:cNvSpPr>
          <p:nvPr/>
        </p:nvSpPr>
        <p:spPr bwMode="auto">
          <a:xfrm>
            <a:off x="1494235" y="789385"/>
            <a:ext cx="6372225" cy="297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、一位同学在结冰的湖面上行走时，突然发现脚下的冰即将破裂，他应采取的措施是（     ）</a:t>
            </a:r>
          </a:p>
          <a:p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．站着不动</a:t>
            </a:r>
          </a:p>
          <a:p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．就地趴伏在冰面上慢慢地向岸边挪动</a:t>
            </a:r>
          </a:p>
          <a:p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．赶快跑向岸边</a:t>
            </a:r>
          </a:p>
          <a:p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．立即改成单脚站立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919889" y="1586389"/>
            <a:ext cx="342424" cy="43767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B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ext Box 2"/>
          <p:cNvSpPr txBox="1">
            <a:spLocks noChangeArrowheads="1"/>
          </p:cNvSpPr>
          <p:nvPr/>
        </p:nvSpPr>
        <p:spPr bwMode="auto">
          <a:xfrm>
            <a:off x="1385889" y="573881"/>
            <a:ext cx="6318647" cy="3808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、少林功夫名扬天下，</a:t>
            </a:r>
            <a:r>
              <a:rPr lang="zh-CN" altLang="en-US" sz="27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二指禅</a:t>
            </a:r>
            <a:r>
              <a:rPr lang="zh-CN" altLang="en-US" sz="27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绝活令人称奇。表演时，人体倒立用中指和食指支撑全身的重量，如图所示，这时两手指与地面接触部分受到的压强最接近于（  ）</a:t>
            </a:r>
          </a:p>
          <a:p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3×10  Pa      </a:t>
            </a:r>
          </a:p>
          <a:p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3×10  Pa</a:t>
            </a:r>
          </a:p>
          <a:p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3×l0  Pa      </a:t>
            </a:r>
          </a:p>
          <a:p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3×l0  Pa </a:t>
            </a:r>
          </a:p>
        </p:txBody>
      </p:sp>
      <p:sp>
        <p:nvSpPr>
          <p:cNvPr id="64515" name="Text Box 4"/>
          <p:cNvSpPr txBox="1">
            <a:spLocks noChangeArrowheads="1"/>
          </p:cNvSpPr>
          <p:nvPr/>
        </p:nvSpPr>
        <p:spPr bwMode="auto">
          <a:xfrm>
            <a:off x="2789635" y="2607469"/>
            <a:ext cx="432197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0099"/>
                </a:solidFill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64516" name="Text Box 5"/>
          <p:cNvSpPr txBox="1">
            <a:spLocks noChangeArrowheads="1"/>
          </p:cNvSpPr>
          <p:nvPr/>
        </p:nvSpPr>
        <p:spPr bwMode="auto">
          <a:xfrm>
            <a:off x="2789635" y="3003947"/>
            <a:ext cx="432197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0099"/>
                </a:solidFill>
                <a:latin typeface="Times New Roman" panose="02020603050405020304" pitchFamily="18" charset="0"/>
              </a:rPr>
              <a:t>4</a:t>
            </a:r>
          </a:p>
        </p:txBody>
      </p:sp>
      <p:sp>
        <p:nvSpPr>
          <p:cNvPr id="64517" name="Text Box 6"/>
          <p:cNvSpPr txBox="1">
            <a:spLocks noChangeArrowheads="1"/>
          </p:cNvSpPr>
          <p:nvPr/>
        </p:nvSpPr>
        <p:spPr bwMode="auto">
          <a:xfrm>
            <a:off x="2789635" y="3417094"/>
            <a:ext cx="432197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0099"/>
                </a:solidFill>
                <a:latin typeface="Times New Roman" panose="02020603050405020304" pitchFamily="18" charset="0"/>
              </a:rPr>
              <a:t>6</a:t>
            </a:r>
          </a:p>
        </p:txBody>
      </p:sp>
      <p:sp>
        <p:nvSpPr>
          <p:cNvPr id="64518" name="Text Box 7"/>
          <p:cNvSpPr txBox="1">
            <a:spLocks noChangeArrowheads="1"/>
          </p:cNvSpPr>
          <p:nvPr/>
        </p:nvSpPr>
        <p:spPr bwMode="auto">
          <a:xfrm>
            <a:off x="2789635" y="3813572"/>
            <a:ext cx="432197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0099"/>
                </a:solidFill>
                <a:latin typeface="Times New Roman" panose="02020603050405020304" pitchFamily="18" charset="0"/>
              </a:rPr>
              <a:t>8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24535" y="2295331"/>
            <a:ext cx="2189106" cy="277119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498884" y="2169795"/>
            <a:ext cx="293991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Rot="1" noChangeArrowheads="1"/>
          </p:cNvSpPr>
          <p:nvPr/>
        </p:nvSpPr>
        <p:spPr>
          <a:xfrm>
            <a:off x="221456" y="149543"/>
            <a:ext cx="2024063" cy="588645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scaled="0"/>
          </a:gradFill>
        </p:spPr>
        <p:txBody>
          <a:bodyPr lIns="68580" tIns="34290" rIns="68580" bIns="34290"/>
          <a:lstStyle/>
          <a:p>
            <a:pPr algn="ctr" eaLnBrk="1" hangingPunct="1">
              <a:defRPr/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情景引入</a:t>
            </a:r>
          </a:p>
        </p:txBody>
      </p:sp>
      <p:sp>
        <p:nvSpPr>
          <p:cNvPr id="7" name="Rectangle 2"/>
          <p:cNvSpPr txBox="1">
            <a:spLocks noRot="1" noChangeArrowheads="1"/>
          </p:cNvSpPr>
          <p:nvPr/>
        </p:nvSpPr>
        <p:spPr>
          <a:xfrm>
            <a:off x="1785938" y="3643312"/>
            <a:ext cx="5810930" cy="1094306"/>
          </a:xfrm>
          <a:prstGeom prst="rect">
            <a:avLst/>
          </a:prstGeom>
        </p:spPr>
        <p:txBody>
          <a:bodyPr lIns="68580" tIns="34290" rIns="68580" bIns="34290"/>
          <a:lstStyle/>
          <a:p>
            <a:pPr eaLnBrk="1" hangingPunct="1">
              <a:defRPr/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观看两图在厚厚的积雪中打滚，狐狸在雪地觅食？你有什么猜想？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846" y="916733"/>
            <a:ext cx="3624943" cy="25158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3617" y="916732"/>
            <a:ext cx="4027909" cy="25158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6146"/>
          <p:cNvSpPr>
            <a:spLocks noGrp="1" noRot="1" noChangeArrowheads="1"/>
          </p:cNvSpPr>
          <p:nvPr>
            <p:ph type="title" orient="vert"/>
          </p:nvPr>
        </p:nvSpPr>
        <p:spPr>
          <a:xfrm>
            <a:off x="1331119" y="357189"/>
            <a:ext cx="1944291" cy="916781"/>
          </a:xfrm>
        </p:spPr>
        <p:txBody>
          <a:bodyPr vert="horz">
            <a:norm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想一想：</a:t>
            </a:r>
          </a:p>
        </p:txBody>
      </p:sp>
      <p:sp>
        <p:nvSpPr>
          <p:cNvPr id="5123" name="文本占位符 6147"/>
          <p:cNvSpPr>
            <a:spLocks noGrp="1" noRot="1" noChangeArrowheads="1"/>
          </p:cNvSpPr>
          <p:nvPr>
            <p:ph type="body" orient="vert" idx="1"/>
          </p:nvPr>
        </p:nvSpPr>
        <p:spPr>
          <a:xfrm>
            <a:off x="1709739" y="1571625"/>
            <a:ext cx="3218260" cy="2296716"/>
          </a:xfrm>
        </p:spPr>
        <p:txBody>
          <a:bodyPr vert="horz">
            <a:norm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小小的啄木鸟为什么可以把坚硬的树皮啄开呢？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7647" y="970335"/>
            <a:ext cx="3328375" cy="367705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7169"/>
          <p:cNvSpPr>
            <a:spLocks noGrp="1" noRot="1" noChangeArrowheads="1"/>
          </p:cNvSpPr>
          <p:nvPr>
            <p:ph type="title" orient="vert"/>
          </p:nvPr>
        </p:nvSpPr>
        <p:spPr>
          <a:xfrm>
            <a:off x="1143000" y="303611"/>
            <a:ext cx="1863329" cy="916781"/>
          </a:xfrm>
        </p:spPr>
        <p:txBody>
          <a:bodyPr vert="horz">
            <a:normAutofit/>
          </a:bodyPr>
          <a:lstStyle/>
          <a:p>
            <a:r>
              <a:rPr lang="zh-CN" altLang="en-US" sz="4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想一想：</a:t>
            </a:r>
          </a:p>
        </p:txBody>
      </p:sp>
      <p:sp>
        <p:nvSpPr>
          <p:cNvPr id="6146" name="文本占位符 7170"/>
          <p:cNvSpPr>
            <a:spLocks noGrp="1" noRot="1" noChangeArrowheads="1"/>
          </p:cNvSpPr>
          <p:nvPr>
            <p:ph type="body" orient="vert" idx="1"/>
          </p:nvPr>
        </p:nvSpPr>
        <p:spPr>
          <a:xfrm>
            <a:off x="126460" y="1284051"/>
            <a:ext cx="3193104" cy="3056917"/>
          </a:xfrm>
        </p:spPr>
        <p:txBody>
          <a:bodyPr vert="horz">
            <a:normAutofit fontScale="92500" lnSpcReduction="10000"/>
          </a:bodyPr>
          <a:lstStyle/>
          <a:p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体态庞大的骆驼为什么在沙漠中留下一串串脚印</a:t>
            </a:r>
            <a:r>
              <a:rPr lang="zh-CN" altLang="en-US" sz="4400" b="1" dirty="0"/>
              <a:t>？</a:t>
            </a:r>
          </a:p>
          <a:p>
            <a:pPr>
              <a:buFont typeface="Wingdings" panose="05000000000000000000" pitchFamily="2" charset="2"/>
              <a:buNone/>
            </a:pPr>
            <a:endParaRPr lang="zh-CN" altLang="en-US" sz="33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9564" y="455985"/>
            <a:ext cx="3139172" cy="24039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66171" y="455984"/>
            <a:ext cx="2554192" cy="24039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19564" y="2923592"/>
            <a:ext cx="5800799" cy="209588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标题 9217"/>
          <p:cNvSpPr>
            <a:spLocks noGrp="1" noRot="1" noChangeArrowheads="1"/>
          </p:cNvSpPr>
          <p:nvPr>
            <p:ph type="title"/>
          </p:nvPr>
        </p:nvSpPr>
        <p:spPr>
          <a:xfrm>
            <a:off x="105354" y="182090"/>
            <a:ext cx="7767536" cy="857250"/>
          </a:xfrm>
        </p:spPr>
        <p:txBody>
          <a:bodyPr>
            <a:normAutofit/>
          </a:bodyPr>
          <a:lstStyle/>
          <a:p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我们一起来分析一下树、地、桌的受力情况：</a:t>
            </a:r>
          </a:p>
        </p:txBody>
      </p:sp>
      <p:pic>
        <p:nvPicPr>
          <p:cNvPr id="7170" name="内容占位符 9218" descr="5252423_084905137732_2"/>
          <p:cNvPicPr>
            <a:picLocks noGrp="1" noRot="1" noChangeAspect="1" noChangeArrowheads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736" r="22972"/>
          <a:stretch>
            <a:fillRect/>
          </a:stretch>
        </p:blipFill>
        <p:spPr>
          <a:xfrm>
            <a:off x="490537" y="1145320"/>
            <a:ext cx="2051447" cy="2561264"/>
          </a:xfrm>
        </p:spPr>
      </p:pic>
      <p:sp>
        <p:nvSpPr>
          <p:cNvPr id="9220" name="右箭头 9219"/>
          <p:cNvSpPr>
            <a:spLocks noChangeArrowheads="1"/>
          </p:cNvSpPr>
          <p:nvPr/>
        </p:nvSpPr>
        <p:spPr bwMode="auto">
          <a:xfrm>
            <a:off x="1885355" y="1976896"/>
            <a:ext cx="1079897" cy="326231"/>
          </a:xfrm>
          <a:prstGeom prst="rightArrow">
            <a:avLst>
              <a:gd name="adj1" fmla="val 50000"/>
              <a:gd name="adj2" fmla="val 82663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pic>
        <p:nvPicPr>
          <p:cNvPr id="7172" name="内容占位符 9220" descr="1-100405122324"/>
          <p:cNvPicPr>
            <a:picLocks noGrp="1" noRot="1" noChangeAspect="1" noChangeArrowheads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988" t="6328" b="15334"/>
          <a:stretch>
            <a:fillRect/>
          </a:stretch>
        </p:blipFill>
        <p:spPr>
          <a:xfrm>
            <a:off x="3628073" y="1145321"/>
            <a:ext cx="2143125" cy="2706671"/>
          </a:xfrm>
        </p:spPr>
      </p:pic>
      <p:sp>
        <p:nvSpPr>
          <p:cNvPr id="9222" name="矩形 9221"/>
          <p:cNvSpPr>
            <a:spLocks noChangeArrowheads="1" noChangeShapeType="1" noTextEdit="1"/>
          </p:cNvSpPr>
          <p:nvPr/>
        </p:nvSpPr>
        <p:spPr bwMode="auto">
          <a:xfrm>
            <a:off x="2983656" y="2034579"/>
            <a:ext cx="186928" cy="321469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CanDown">
              <a:avLst>
                <a:gd name="adj" fmla="val 4551"/>
              </a:avLst>
            </a:prstTxWarp>
          </a:bodyPr>
          <a:lstStyle/>
          <a:p>
            <a:pPr algn="ctr"/>
            <a:r>
              <a:rPr lang="en-US" altLang="zh-CN" sz="2700" b="1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F</a:t>
            </a:r>
            <a:endParaRPr lang="zh-CN" altLang="en-US" sz="2700" b="1" kern="10" dirty="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9223" name="右箭头 9222"/>
          <p:cNvSpPr>
            <a:spLocks noChangeArrowheads="1"/>
          </p:cNvSpPr>
          <p:nvPr/>
        </p:nvSpPr>
        <p:spPr bwMode="auto">
          <a:xfrm rot="5400000">
            <a:off x="4300777" y="3316248"/>
            <a:ext cx="1078706" cy="273844"/>
          </a:xfrm>
          <a:prstGeom prst="rightArrow">
            <a:avLst>
              <a:gd name="adj1" fmla="val 50000"/>
              <a:gd name="adj2" fmla="val 98369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9224" name="矩形 9223"/>
          <p:cNvSpPr>
            <a:spLocks noChangeArrowheads="1" noChangeShapeType="1" noTextEdit="1"/>
          </p:cNvSpPr>
          <p:nvPr/>
        </p:nvSpPr>
        <p:spPr bwMode="auto">
          <a:xfrm>
            <a:off x="4716255" y="3992523"/>
            <a:ext cx="284560" cy="314325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CanDown">
              <a:avLst>
                <a:gd name="adj" fmla="val 4551"/>
              </a:avLst>
            </a:prstTxWarp>
          </a:bodyPr>
          <a:lstStyle/>
          <a:p>
            <a:pPr algn="ctr"/>
            <a:r>
              <a:rPr lang="en-US" altLang="zh-CN" sz="2700" b="1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F</a:t>
            </a:r>
            <a:endParaRPr lang="zh-CN" altLang="en-US" sz="2700" b="1" kern="10" dirty="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176" name="AutoShape 26"/>
          <p:cNvSpPr>
            <a:spLocks noChangeArrowheads="1"/>
          </p:cNvSpPr>
          <p:nvPr/>
        </p:nvSpPr>
        <p:spPr bwMode="auto">
          <a:xfrm>
            <a:off x="7411403" y="1727121"/>
            <a:ext cx="571500" cy="628650"/>
          </a:xfrm>
          <a:custGeom>
            <a:avLst/>
            <a:gdLst>
              <a:gd name="T0" fmla="*/ 0 w 21600"/>
              <a:gd name="T1" fmla="*/ 0 h 21600"/>
              <a:gd name="T2" fmla="*/ 5400 w 21600"/>
              <a:gd name="T3" fmla="*/ 21600 h 21600"/>
              <a:gd name="T4" fmla="*/ 16200 w 21600"/>
              <a:gd name="T5" fmla="*/ 2160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66CCFF"/>
          </a:solidFill>
          <a:ln w="9525">
            <a:solidFill>
              <a:schemeClr val="tx1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grpSp>
        <p:nvGrpSpPr>
          <p:cNvPr id="2" name="Group 13"/>
          <p:cNvGrpSpPr/>
          <p:nvPr/>
        </p:nvGrpSpPr>
        <p:grpSpPr bwMode="auto">
          <a:xfrm>
            <a:off x="6992304" y="2355771"/>
            <a:ext cx="1484710" cy="1028700"/>
            <a:chOff x="1392" y="1968"/>
            <a:chExt cx="2880" cy="864"/>
          </a:xfrm>
        </p:grpSpPr>
        <p:sp>
          <p:nvSpPr>
            <p:cNvPr id="7178" name="Rectangle 6"/>
            <p:cNvSpPr>
              <a:spLocks noChangeArrowheads="1"/>
            </p:cNvSpPr>
            <p:nvPr/>
          </p:nvSpPr>
          <p:spPr bwMode="auto">
            <a:xfrm>
              <a:off x="1392" y="1968"/>
              <a:ext cx="2880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79" name="Rectangle 7"/>
            <p:cNvSpPr>
              <a:spLocks noChangeArrowheads="1"/>
            </p:cNvSpPr>
            <p:nvPr/>
          </p:nvSpPr>
          <p:spPr bwMode="auto">
            <a:xfrm>
              <a:off x="1824" y="2112"/>
              <a:ext cx="48" cy="72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80" name="Rectangle 8"/>
            <p:cNvSpPr>
              <a:spLocks noChangeArrowheads="1"/>
            </p:cNvSpPr>
            <p:nvPr/>
          </p:nvSpPr>
          <p:spPr bwMode="auto">
            <a:xfrm>
              <a:off x="3648" y="2112"/>
              <a:ext cx="48" cy="72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0491" name="Line 11"/>
          <p:cNvSpPr>
            <a:spLocks noChangeShapeType="1"/>
          </p:cNvSpPr>
          <p:nvPr/>
        </p:nvSpPr>
        <p:spPr bwMode="auto">
          <a:xfrm>
            <a:off x="7697153" y="2387917"/>
            <a:ext cx="0" cy="8001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tailEnd type="stealth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7182" name="Oval 18"/>
          <p:cNvSpPr>
            <a:spLocks noChangeArrowheads="1"/>
          </p:cNvSpPr>
          <p:nvPr/>
        </p:nvSpPr>
        <p:spPr bwMode="auto">
          <a:xfrm>
            <a:off x="7611428" y="2387918"/>
            <a:ext cx="171450" cy="1143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183" name="Oval 18"/>
          <p:cNvSpPr>
            <a:spLocks noChangeArrowheads="1"/>
          </p:cNvSpPr>
          <p:nvPr/>
        </p:nvSpPr>
        <p:spPr bwMode="auto">
          <a:xfrm>
            <a:off x="4703208" y="2625396"/>
            <a:ext cx="273844" cy="33932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184" name="Oval 18"/>
          <p:cNvSpPr>
            <a:spLocks noChangeArrowheads="1"/>
          </p:cNvSpPr>
          <p:nvPr/>
        </p:nvSpPr>
        <p:spPr bwMode="auto">
          <a:xfrm>
            <a:off x="1713905" y="1987514"/>
            <a:ext cx="171450" cy="27027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267" name="矩形 9266"/>
          <p:cNvSpPr>
            <a:spLocks noChangeArrowheads="1" noChangeShapeType="1" noTextEdit="1"/>
          </p:cNvSpPr>
          <p:nvPr/>
        </p:nvSpPr>
        <p:spPr bwMode="auto">
          <a:xfrm>
            <a:off x="7831695" y="2966561"/>
            <a:ext cx="301228" cy="314325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CanDown">
              <a:avLst>
                <a:gd name="adj" fmla="val 4551"/>
              </a:avLst>
            </a:prstTxWarp>
          </a:bodyPr>
          <a:lstStyle/>
          <a:p>
            <a:pPr algn="ctr"/>
            <a:r>
              <a:rPr lang="en-US" altLang="zh-CN" sz="2700" b="1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F</a:t>
            </a:r>
            <a:endParaRPr lang="zh-CN" altLang="en-US" sz="2700" b="1" kern="10" dirty="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89" name="Text Box 57"/>
          <p:cNvSpPr txBox="1"/>
          <p:nvPr/>
        </p:nvSpPr>
        <p:spPr>
          <a:xfrm>
            <a:off x="1372552" y="1914525"/>
            <a:ext cx="3414713" cy="235449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300" b="1" noProof="1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300" b="1" noProof="1">
                <a:latin typeface="黑体" panose="02010609060101010101" pitchFamily="49" charset="-122"/>
                <a:ea typeface="黑体" panose="02010609060101010101" pitchFamily="49" charset="-122"/>
              </a:rPr>
              <a:t>垂直压在物体表面上的力叫压力叫压力</a:t>
            </a:r>
          </a:p>
          <a:p>
            <a:pPr>
              <a:spcBef>
                <a:spcPct val="50000"/>
              </a:spcBef>
            </a:pPr>
            <a:r>
              <a:rPr lang="zh-CN" altLang="en-US" sz="3300" b="1" noProof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符号：</a:t>
            </a:r>
            <a:endParaRPr lang="zh-CN" altLang="en-US" sz="27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0" name="Text Box 58"/>
          <p:cNvSpPr txBox="1">
            <a:spLocks noChangeArrowheads="1"/>
          </p:cNvSpPr>
          <p:nvPr/>
        </p:nvSpPr>
        <p:spPr bwMode="auto">
          <a:xfrm>
            <a:off x="1611631" y="1137455"/>
            <a:ext cx="226316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一、压力</a:t>
            </a:r>
          </a:p>
        </p:txBody>
      </p:sp>
      <p:sp>
        <p:nvSpPr>
          <p:cNvPr id="18496" name="AutoShape 64"/>
          <p:cNvSpPr/>
          <p:nvPr/>
        </p:nvSpPr>
        <p:spPr bwMode="auto">
          <a:xfrm>
            <a:off x="4674394" y="2257645"/>
            <a:ext cx="269081" cy="972740"/>
          </a:xfrm>
          <a:prstGeom prst="leftBrace">
            <a:avLst>
              <a:gd name="adj1" fmla="val 30025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8499" name="Text Box 67"/>
          <p:cNvSpPr txBox="1">
            <a:spLocks noChangeArrowheads="1"/>
          </p:cNvSpPr>
          <p:nvPr/>
        </p:nvSpPr>
        <p:spPr bwMode="auto">
          <a:xfrm>
            <a:off x="4949428" y="2109439"/>
            <a:ext cx="386800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作用点</a:t>
            </a:r>
            <a:r>
              <a:rPr lang="en-US" alt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在被压的物体面上</a:t>
            </a:r>
          </a:p>
        </p:txBody>
      </p:sp>
      <p:sp>
        <p:nvSpPr>
          <p:cNvPr id="18500" name="Rectangle 68"/>
          <p:cNvSpPr>
            <a:spLocks noChangeArrowheads="1"/>
          </p:cNvSpPr>
          <p:nvPr/>
        </p:nvSpPr>
        <p:spPr bwMode="auto">
          <a:xfrm>
            <a:off x="4943475" y="3034062"/>
            <a:ext cx="3782980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宋体" panose="02010600030101010101" pitchFamily="2" charset="-122"/>
              </a:rPr>
              <a:t>方向：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与被压的面垂直，且指向被压物体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587963" y="3629152"/>
            <a:ext cx="835819" cy="761747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500" b="1" noProof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F</a:t>
            </a:r>
            <a:endParaRPr lang="zh-CN" altLang="en-US" sz="4500" noProof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7184" y="189548"/>
            <a:ext cx="1973580" cy="622459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scaled="0"/>
          </a:gradFill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讲授新课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8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8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8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89" grpId="0"/>
      <p:bldP spid="18496" grpId="0" bldLvl="0" animBg="1"/>
      <p:bldP spid="18499" grpId="0"/>
      <p:bldP spid="18500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5841"/>
          <p:cNvGrpSpPr/>
          <p:nvPr/>
        </p:nvGrpSpPr>
        <p:grpSpPr bwMode="auto">
          <a:xfrm>
            <a:off x="6763942" y="1437085"/>
            <a:ext cx="54769" cy="1513284"/>
            <a:chOff x="4721" y="1842"/>
            <a:chExt cx="46" cy="1271"/>
          </a:xfrm>
        </p:grpSpPr>
        <p:sp>
          <p:nvSpPr>
            <p:cNvPr id="11266" name="直接连接符 35842"/>
            <p:cNvSpPr>
              <a:spLocks noChangeShapeType="1"/>
            </p:cNvSpPr>
            <p:nvPr/>
          </p:nvSpPr>
          <p:spPr bwMode="auto">
            <a:xfrm flipV="1">
              <a:off x="4767" y="1842"/>
              <a:ext cx="0" cy="127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67" name="矩形 35843"/>
            <p:cNvSpPr>
              <a:spLocks noChangeArrowheads="1"/>
            </p:cNvSpPr>
            <p:nvPr/>
          </p:nvSpPr>
          <p:spPr bwMode="auto">
            <a:xfrm>
              <a:off x="4721" y="1843"/>
              <a:ext cx="45" cy="1270"/>
            </a:xfrm>
            <a:prstGeom prst="rect">
              <a:avLst/>
            </a:prstGeom>
            <a:pattFill prst="ltUpDiag">
              <a:fgClr>
                <a:srgbClr val="000000"/>
              </a:fgClr>
              <a:bgClr>
                <a:schemeClr val="bg1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" name="组合 35844"/>
          <p:cNvGrpSpPr/>
          <p:nvPr/>
        </p:nvGrpSpPr>
        <p:grpSpPr bwMode="auto">
          <a:xfrm>
            <a:off x="3764757" y="1815704"/>
            <a:ext cx="1835944" cy="904875"/>
            <a:chOff x="2202" y="2160"/>
            <a:chExt cx="1542" cy="760"/>
          </a:xfrm>
        </p:grpSpPr>
        <p:sp>
          <p:nvSpPr>
            <p:cNvPr id="11269" name="直接连接符 35845"/>
            <p:cNvSpPr>
              <a:spLocks noChangeShapeType="1"/>
            </p:cNvSpPr>
            <p:nvPr/>
          </p:nvSpPr>
          <p:spPr bwMode="auto">
            <a:xfrm flipV="1">
              <a:off x="2291" y="2160"/>
              <a:ext cx="1315" cy="76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0" name="矩形 35846"/>
            <p:cNvSpPr>
              <a:spLocks noChangeArrowheads="1"/>
            </p:cNvSpPr>
            <p:nvPr/>
          </p:nvSpPr>
          <p:spPr bwMode="auto">
            <a:xfrm rot="-1800000">
              <a:off x="2202" y="2534"/>
              <a:ext cx="1542" cy="44"/>
            </a:xfrm>
            <a:prstGeom prst="rect">
              <a:avLst/>
            </a:prstGeom>
            <a:pattFill prst="ltDnDiag">
              <a:fgClr>
                <a:srgbClr val="000000"/>
              </a:fgClr>
              <a:bgClr>
                <a:schemeClr val="bg1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" name="组合 35847"/>
          <p:cNvGrpSpPr/>
          <p:nvPr/>
        </p:nvGrpSpPr>
        <p:grpSpPr bwMode="auto">
          <a:xfrm>
            <a:off x="1494236" y="2193132"/>
            <a:ext cx="1674019" cy="54769"/>
            <a:chOff x="295" y="2477"/>
            <a:chExt cx="1406" cy="46"/>
          </a:xfrm>
        </p:grpSpPr>
        <p:sp>
          <p:nvSpPr>
            <p:cNvPr id="11272" name="矩形 35848"/>
            <p:cNvSpPr>
              <a:spLocks noChangeArrowheads="1"/>
            </p:cNvSpPr>
            <p:nvPr/>
          </p:nvSpPr>
          <p:spPr bwMode="auto">
            <a:xfrm>
              <a:off x="295" y="2478"/>
              <a:ext cx="1406" cy="45"/>
            </a:xfrm>
            <a:prstGeom prst="rect">
              <a:avLst/>
            </a:prstGeom>
            <a:pattFill prst="ltUpDiag">
              <a:fgClr>
                <a:srgbClr val="000000"/>
              </a:fgClr>
              <a:bgClr>
                <a:schemeClr val="bg1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73" name="直接连接符 35849"/>
            <p:cNvSpPr>
              <a:spLocks noChangeShapeType="1"/>
            </p:cNvSpPr>
            <p:nvPr/>
          </p:nvSpPr>
          <p:spPr bwMode="auto">
            <a:xfrm>
              <a:off x="295" y="2477"/>
              <a:ext cx="1406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274" name="矩形 35850"/>
          <p:cNvSpPr>
            <a:spLocks noChangeArrowheads="1"/>
          </p:cNvSpPr>
          <p:nvPr/>
        </p:nvSpPr>
        <p:spPr bwMode="auto">
          <a:xfrm>
            <a:off x="1951436" y="1684735"/>
            <a:ext cx="701278" cy="485775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9525">
            <a:solidFill>
              <a:schemeClr val="hlink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6155" name="直接连接符 35851"/>
          <p:cNvSpPr>
            <a:spLocks noChangeShapeType="1"/>
          </p:cNvSpPr>
          <p:nvPr/>
        </p:nvSpPr>
        <p:spPr bwMode="auto">
          <a:xfrm>
            <a:off x="2303860" y="2193131"/>
            <a:ext cx="0" cy="64889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stealth" w="med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1276" name="矩形 35852"/>
          <p:cNvSpPr>
            <a:spLocks noChangeArrowheads="1"/>
          </p:cNvSpPr>
          <p:nvPr/>
        </p:nvSpPr>
        <p:spPr bwMode="auto">
          <a:xfrm rot="19800000">
            <a:off x="4194573" y="1783556"/>
            <a:ext cx="701278" cy="485775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9525">
            <a:solidFill>
              <a:schemeClr val="hlink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6157" name="直接连接符 35853"/>
          <p:cNvSpPr>
            <a:spLocks noChangeShapeType="1"/>
          </p:cNvSpPr>
          <p:nvPr/>
        </p:nvSpPr>
        <p:spPr bwMode="auto">
          <a:xfrm>
            <a:off x="4681539" y="2247900"/>
            <a:ext cx="160735" cy="3238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stealth" w="med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1278" name="矩形 35854"/>
          <p:cNvSpPr>
            <a:spLocks noChangeArrowheads="1"/>
          </p:cNvSpPr>
          <p:nvPr/>
        </p:nvSpPr>
        <p:spPr bwMode="auto">
          <a:xfrm rot="16200000">
            <a:off x="6731795" y="1902620"/>
            <a:ext cx="702469" cy="485775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9525">
            <a:solidFill>
              <a:schemeClr val="hlink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6159" name="直接连接符 35855"/>
          <p:cNvSpPr>
            <a:spLocks noChangeShapeType="1"/>
          </p:cNvSpPr>
          <p:nvPr/>
        </p:nvSpPr>
        <p:spPr bwMode="auto">
          <a:xfrm flipH="1">
            <a:off x="6169819" y="2139554"/>
            <a:ext cx="648891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stealth" w="med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1280" name="椭圆 35856"/>
          <p:cNvSpPr>
            <a:spLocks noChangeArrowheads="1"/>
          </p:cNvSpPr>
          <p:nvPr/>
        </p:nvSpPr>
        <p:spPr bwMode="auto">
          <a:xfrm>
            <a:off x="2260997" y="2150269"/>
            <a:ext cx="80963" cy="80963"/>
          </a:xfrm>
          <a:prstGeom prst="ellipse">
            <a:avLst/>
          </a:prstGeom>
          <a:solidFill>
            <a:srgbClr val="3333FF"/>
          </a:solidFill>
          <a:ln w="9525">
            <a:solidFill>
              <a:srgbClr val="3333FF"/>
            </a:solidFill>
            <a:round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6161" name="文本框 35857"/>
          <p:cNvSpPr txBox="1">
            <a:spLocks noChangeArrowheads="1"/>
          </p:cNvSpPr>
          <p:nvPr/>
        </p:nvSpPr>
        <p:spPr bwMode="auto">
          <a:xfrm>
            <a:off x="2519362" y="2463403"/>
            <a:ext cx="347663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</a:p>
        </p:txBody>
      </p:sp>
      <p:sp>
        <p:nvSpPr>
          <p:cNvPr id="11282" name="椭圆 35858"/>
          <p:cNvSpPr>
            <a:spLocks noChangeArrowheads="1"/>
          </p:cNvSpPr>
          <p:nvPr/>
        </p:nvSpPr>
        <p:spPr bwMode="auto">
          <a:xfrm>
            <a:off x="4647010" y="2205037"/>
            <a:ext cx="80963" cy="80963"/>
          </a:xfrm>
          <a:prstGeom prst="ellipse">
            <a:avLst/>
          </a:prstGeom>
          <a:solidFill>
            <a:srgbClr val="3333FF"/>
          </a:solidFill>
          <a:ln w="9525">
            <a:solidFill>
              <a:srgbClr val="3333FF"/>
            </a:solidFill>
            <a:round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6163" name="文本框 35859"/>
          <p:cNvSpPr txBox="1">
            <a:spLocks noChangeArrowheads="1"/>
          </p:cNvSpPr>
          <p:nvPr/>
        </p:nvSpPr>
        <p:spPr bwMode="auto">
          <a:xfrm>
            <a:off x="4969669" y="2309812"/>
            <a:ext cx="347663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</a:p>
        </p:txBody>
      </p:sp>
      <p:sp>
        <p:nvSpPr>
          <p:cNvPr id="11284" name="椭圆 35860"/>
          <p:cNvSpPr>
            <a:spLocks noChangeArrowheads="1"/>
          </p:cNvSpPr>
          <p:nvPr/>
        </p:nvSpPr>
        <p:spPr bwMode="auto">
          <a:xfrm>
            <a:off x="6775847" y="2085975"/>
            <a:ext cx="80963" cy="80963"/>
          </a:xfrm>
          <a:prstGeom prst="ellipse">
            <a:avLst/>
          </a:prstGeom>
          <a:solidFill>
            <a:srgbClr val="3333FF"/>
          </a:solidFill>
          <a:ln w="9525">
            <a:solidFill>
              <a:srgbClr val="3333FF"/>
            </a:solidFill>
            <a:round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6165" name="文本框 35861"/>
          <p:cNvSpPr txBox="1">
            <a:spLocks noChangeArrowheads="1"/>
          </p:cNvSpPr>
          <p:nvPr/>
        </p:nvSpPr>
        <p:spPr bwMode="auto">
          <a:xfrm>
            <a:off x="6018610" y="1719262"/>
            <a:ext cx="347663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</a:p>
        </p:txBody>
      </p:sp>
      <p:grpSp>
        <p:nvGrpSpPr>
          <p:cNvPr id="6" name="组合 35862"/>
          <p:cNvGrpSpPr/>
          <p:nvPr/>
        </p:nvGrpSpPr>
        <p:grpSpPr bwMode="auto">
          <a:xfrm>
            <a:off x="2293144" y="2183606"/>
            <a:ext cx="161925" cy="161925"/>
            <a:chOff x="1438" y="3203"/>
            <a:chExt cx="136" cy="136"/>
          </a:xfrm>
        </p:grpSpPr>
        <p:sp>
          <p:nvSpPr>
            <p:cNvPr id="11287" name="直接连接符 35863"/>
            <p:cNvSpPr>
              <a:spLocks noChangeShapeType="1"/>
            </p:cNvSpPr>
            <p:nvPr/>
          </p:nvSpPr>
          <p:spPr bwMode="auto">
            <a:xfrm>
              <a:off x="1565" y="3203"/>
              <a:ext cx="0" cy="136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8" name="直接连接符 35864"/>
            <p:cNvSpPr>
              <a:spLocks noChangeShapeType="1"/>
            </p:cNvSpPr>
            <p:nvPr/>
          </p:nvSpPr>
          <p:spPr bwMode="auto">
            <a:xfrm rot="-5400000">
              <a:off x="1506" y="3262"/>
              <a:ext cx="0" cy="136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组合 35865"/>
          <p:cNvGrpSpPr/>
          <p:nvPr/>
        </p:nvGrpSpPr>
        <p:grpSpPr bwMode="auto">
          <a:xfrm rot="19800000">
            <a:off x="4701779" y="2194322"/>
            <a:ext cx="161925" cy="161925"/>
            <a:chOff x="1438" y="3203"/>
            <a:chExt cx="136" cy="136"/>
          </a:xfrm>
        </p:grpSpPr>
        <p:sp>
          <p:nvSpPr>
            <p:cNvPr id="11290" name="直接连接符 35866"/>
            <p:cNvSpPr>
              <a:spLocks noChangeShapeType="1"/>
            </p:cNvSpPr>
            <p:nvPr/>
          </p:nvSpPr>
          <p:spPr bwMode="auto">
            <a:xfrm>
              <a:off x="1565" y="3203"/>
              <a:ext cx="0" cy="136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1" name="直接连接符 35867"/>
            <p:cNvSpPr>
              <a:spLocks noChangeShapeType="1"/>
            </p:cNvSpPr>
            <p:nvPr/>
          </p:nvSpPr>
          <p:spPr bwMode="auto">
            <a:xfrm rot="-5400000">
              <a:off x="1506" y="3262"/>
              <a:ext cx="0" cy="136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组合 35868"/>
          <p:cNvGrpSpPr/>
          <p:nvPr/>
        </p:nvGrpSpPr>
        <p:grpSpPr bwMode="auto">
          <a:xfrm rot="5400000">
            <a:off x="6656785" y="2128838"/>
            <a:ext cx="161925" cy="161925"/>
            <a:chOff x="1438" y="3203"/>
            <a:chExt cx="136" cy="136"/>
          </a:xfrm>
        </p:grpSpPr>
        <p:sp>
          <p:nvSpPr>
            <p:cNvPr id="11293" name="直接连接符 35869"/>
            <p:cNvSpPr>
              <a:spLocks noChangeShapeType="1"/>
            </p:cNvSpPr>
            <p:nvPr/>
          </p:nvSpPr>
          <p:spPr bwMode="auto">
            <a:xfrm>
              <a:off x="1565" y="3203"/>
              <a:ext cx="0" cy="136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4" name="直接连接符 35870"/>
            <p:cNvSpPr>
              <a:spLocks noChangeShapeType="1"/>
            </p:cNvSpPr>
            <p:nvPr/>
          </p:nvSpPr>
          <p:spPr bwMode="auto">
            <a:xfrm rot="-5400000">
              <a:off x="1506" y="3262"/>
              <a:ext cx="0" cy="136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5875" name="文本框 35874"/>
          <p:cNvSpPr txBox="1">
            <a:spLocks noChangeArrowheads="1"/>
          </p:cNvSpPr>
          <p:nvPr/>
        </p:nvSpPr>
        <p:spPr bwMode="auto">
          <a:xfrm>
            <a:off x="1538288" y="2842022"/>
            <a:ext cx="981075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F = G</a:t>
            </a:r>
          </a:p>
        </p:txBody>
      </p:sp>
      <p:sp>
        <p:nvSpPr>
          <p:cNvPr id="35876" name="文本框 35875"/>
          <p:cNvSpPr txBox="1">
            <a:spLocks noChangeArrowheads="1"/>
          </p:cNvSpPr>
          <p:nvPr/>
        </p:nvSpPr>
        <p:spPr bwMode="auto">
          <a:xfrm>
            <a:off x="3832622" y="2842022"/>
            <a:ext cx="895350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F &lt;G</a:t>
            </a:r>
          </a:p>
        </p:txBody>
      </p:sp>
      <p:sp>
        <p:nvSpPr>
          <p:cNvPr id="35877" name="文本框 35876"/>
          <p:cNvSpPr txBox="1">
            <a:spLocks noChangeArrowheads="1"/>
          </p:cNvSpPr>
          <p:nvPr/>
        </p:nvSpPr>
        <p:spPr bwMode="auto">
          <a:xfrm>
            <a:off x="6175772" y="3429000"/>
            <a:ext cx="1823256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F </a:t>
            </a: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与 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G</a:t>
            </a: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无关</a:t>
            </a:r>
          </a:p>
        </p:txBody>
      </p:sp>
      <p:sp>
        <p:nvSpPr>
          <p:cNvPr id="11298" name="文本框 1"/>
          <p:cNvSpPr txBox="1">
            <a:spLocks noChangeArrowheads="1"/>
          </p:cNvSpPr>
          <p:nvPr/>
        </p:nvSpPr>
        <p:spPr bwMode="auto">
          <a:xfrm>
            <a:off x="1881187" y="396480"/>
            <a:ext cx="4138613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b="1" dirty="0"/>
              <a:t>2.</a:t>
            </a:r>
            <a:r>
              <a:rPr lang="zh-CN" altLang="en-US" sz="3000" b="1" dirty="0"/>
              <a:t>压力与重力的关系</a:t>
            </a:r>
            <a:endParaRPr lang="zh-CN" altLang="en-US" sz="3000" dirty="0"/>
          </a:p>
        </p:txBody>
      </p:sp>
      <p:sp>
        <p:nvSpPr>
          <p:cNvPr id="6240" name="AutoShape 96"/>
          <p:cNvSpPr>
            <a:spLocks noChangeArrowheads="1"/>
          </p:cNvSpPr>
          <p:nvPr/>
        </p:nvSpPr>
        <p:spPr bwMode="auto">
          <a:xfrm>
            <a:off x="2693194" y="3656411"/>
            <a:ext cx="3673079" cy="1431131"/>
          </a:xfrm>
          <a:prstGeom prst="cloudCallout">
            <a:avLst>
              <a:gd name="adj1" fmla="val -51782"/>
              <a:gd name="adj2" fmla="val -96838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dirty="0">
                <a:latin typeface="华文隶书" panose="02010800040101010101" pitchFamily="2" charset="-122"/>
                <a:ea typeface="华文隶书" panose="02010800040101010101" pitchFamily="2" charset="-122"/>
              </a:rPr>
              <a:t>压力和重力有什么关系</a:t>
            </a:r>
            <a:r>
              <a:rPr lang="en-US" altLang="zh-CN" dirty="0">
                <a:latin typeface="华文隶书" panose="02010800040101010101" pitchFamily="2" charset="-122"/>
                <a:ea typeface="华文隶书" panose="02010800040101010101" pitchFamily="2" charset="-122"/>
              </a:rPr>
              <a:t>?</a:t>
            </a:r>
            <a:r>
              <a:rPr lang="zh-CN" altLang="en-US" dirty="0">
                <a:latin typeface="华文隶书" panose="02010800040101010101" pitchFamily="2" charset="-122"/>
                <a:ea typeface="华文隶书" panose="02010800040101010101" pitchFamily="2" charset="-122"/>
              </a:rPr>
              <a:t>从产生、作用点、施力物体、方向、大小等方面比较</a:t>
            </a:r>
          </a:p>
        </p:txBody>
      </p:sp>
      <p:sp>
        <p:nvSpPr>
          <p:cNvPr id="3" name="直接连接符 35855"/>
          <p:cNvSpPr>
            <a:spLocks noChangeShapeType="1"/>
          </p:cNvSpPr>
          <p:nvPr/>
        </p:nvSpPr>
        <p:spPr bwMode="auto">
          <a:xfrm flipH="1">
            <a:off x="7325917" y="2139554"/>
            <a:ext cx="64889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stealth" w="med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1301" name="文本框 3"/>
          <p:cNvSpPr txBox="1">
            <a:spLocks noChangeArrowheads="1"/>
          </p:cNvSpPr>
          <p:nvPr/>
        </p:nvSpPr>
        <p:spPr bwMode="auto">
          <a:xfrm>
            <a:off x="7409260" y="1789511"/>
            <a:ext cx="423863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r>
              <a:rPr lang="en-US" altLang="zh-CN" sz="21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</a:p>
        </p:txBody>
      </p:sp>
      <p:sp>
        <p:nvSpPr>
          <p:cNvPr id="11302" name="文本框 4"/>
          <p:cNvSpPr txBox="1">
            <a:spLocks noChangeArrowheads="1"/>
          </p:cNvSpPr>
          <p:nvPr/>
        </p:nvSpPr>
        <p:spPr bwMode="auto">
          <a:xfrm>
            <a:off x="6366272" y="2944416"/>
            <a:ext cx="1700213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dirty="0">
                <a:solidFill>
                  <a:srgbClr val="001A4D"/>
                </a:solidFill>
              </a:rPr>
              <a:t>F=F</a:t>
            </a:r>
            <a:r>
              <a:rPr lang="en-US" altLang="zh-CN" sz="2700" baseline="30000" dirty="0">
                <a:solidFill>
                  <a:srgbClr val="001A4D"/>
                </a:solidFill>
              </a:rPr>
              <a:t>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5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5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5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5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5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5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1" grpId="0"/>
      <p:bldP spid="6163" grpId="0"/>
      <p:bldP spid="6165" grpId="0"/>
      <p:bldP spid="35875" grpId="0"/>
      <p:bldP spid="35876" grpId="0"/>
      <p:bldP spid="6240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1182</Words>
  <PresentationFormat>全屏显示(16:9)</PresentationFormat>
  <Paragraphs>190</Paragraphs>
  <Slides>32</Slides>
  <Notes>8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Office 主题</vt:lpstr>
      <vt:lpstr>幻灯片 1</vt:lpstr>
      <vt:lpstr>复习回顾</vt:lpstr>
      <vt:lpstr>幻灯片 3</vt:lpstr>
      <vt:lpstr>幻灯片 4</vt:lpstr>
      <vt:lpstr>想一想：</vt:lpstr>
      <vt:lpstr>想一想：</vt:lpstr>
      <vt:lpstr>我们一起来分析一下树、地、桌的受力情况：</vt:lpstr>
      <vt:lpstr>幻灯片 8</vt:lpstr>
      <vt:lpstr>幻灯片 9</vt:lpstr>
      <vt:lpstr>幻灯片 10</vt:lpstr>
      <vt:lpstr>幻灯片 11</vt:lpstr>
      <vt:lpstr>幻灯片 12</vt:lpstr>
      <vt:lpstr>幻灯片 13</vt:lpstr>
      <vt:lpstr>压强的单位：牛每平方米 (N/m2)</vt:lpstr>
      <vt:lpstr>人们给压强规定了一个专门的单位叫帕斯卡，简称帕(Pa)，这是为了纪念法国科学家帕斯卡在物理学方面作出的杰出贡献 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User</cp:lastModifiedBy>
  <cp:revision>8</cp:revision>
  <dcterms:created xsi:type="dcterms:W3CDTF">2020-02-27T12:41:50Z</dcterms:created>
  <dcterms:modified xsi:type="dcterms:W3CDTF">2020-02-27T12:58:50Z</dcterms:modified>
</cp:coreProperties>
</file>